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690" r:id="rId2"/>
    <p:sldId id="3868" r:id="rId3"/>
    <p:sldId id="3869" r:id="rId4"/>
    <p:sldId id="3874" r:id="rId5"/>
    <p:sldId id="3873" r:id="rId6"/>
    <p:sldId id="3860" r:id="rId7"/>
    <p:sldId id="3858" r:id="rId8"/>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7" autoAdjust="0"/>
    <p:restoredTop sz="93730" autoAdjust="0"/>
  </p:normalViewPr>
  <p:slideViewPr>
    <p:cSldViewPr snapToGrid="0">
      <p:cViewPr varScale="1">
        <p:scale>
          <a:sx n="73" d="100"/>
          <a:sy n="73" d="100"/>
        </p:scale>
        <p:origin x="328"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B607810B-2DD9-473B-8BA6-E77A2B99F420}" type="datetimeFigureOut">
              <a:rPr kumimoji="1" lang="ja-JP" altLang="en-US" smtClean="0"/>
              <a:t>2022/1/14</a:t>
            </a:fld>
            <a:endParaRPr kumimoji="1" lang="ja-JP" altLang="en-US"/>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93A057EC-726A-4633-B51B-BB530181344A}" type="slidenum">
              <a:rPr kumimoji="1" lang="ja-JP" altLang="en-US" smtClean="0"/>
              <a:t>‹#›</a:t>
            </a:fld>
            <a:endParaRPr kumimoji="1" lang="ja-JP" altLang="en-US"/>
          </a:p>
        </p:txBody>
      </p:sp>
    </p:spTree>
    <p:extLst>
      <p:ext uri="{BB962C8B-B14F-4D97-AF65-F5344CB8AC3E}">
        <p14:creationId xmlns:p14="http://schemas.microsoft.com/office/powerpoint/2010/main" val="4140067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a:extLst>
              <a:ext uri="{FF2B5EF4-FFF2-40B4-BE49-F238E27FC236}">
                <a16:creationId xmlns:a16="http://schemas.microsoft.com/office/drawing/2014/main" id="{B4AD893E-5998-4856-A975-7DECB648898C}"/>
              </a:ext>
            </a:extLst>
          </p:cNvPr>
          <p:cNvSpPr>
            <a:spLocks noGrp="1" noRot="1" noChangeAspect="1" noChangeArrowheads="1" noTextEdit="1"/>
          </p:cNvSpPr>
          <p:nvPr>
            <p:ph type="sldImg"/>
          </p:nvPr>
        </p:nvSpPr>
        <p:spPr>
          <a:ln/>
        </p:spPr>
      </p:sp>
      <p:sp>
        <p:nvSpPr>
          <p:cNvPr id="9219" name="ノート プレースホルダー 2">
            <a:extLst>
              <a:ext uri="{FF2B5EF4-FFF2-40B4-BE49-F238E27FC236}">
                <a16:creationId xmlns:a16="http://schemas.microsoft.com/office/drawing/2014/main" id="{758CD6C1-F96D-4715-8F48-DFE438014219}"/>
              </a:ext>
            </a:extLst>
          </p:cNvPr>
          <p:cNvSpPr>
            <a:spLocks noGrp="1" noChangeArrowheads="1"/>
          </p:cNvSpPr>
          <p:nvPr>
            <p:ph type="body" idx="1"/>
          </p:nvPr>
        </p:nvSpPr>
        <p:spPr>
          <a:noFill/>
        </p:spPr>
        <p:txBody>
          <a:bodyPr/>
          <a:lstStyle/>
          <a:p>
            <a:endParaRPr lang="en-US" altLang="ja-JP" b="1"/>
          </a:p>
        </p:txBody>
      </p:sp>
      <p:sp>
        <p:nvSpPr>
          <p:cNvPr id="9220" name="スライド番号プレースホルダー 3">
            <a:extLst>
              <a:ext uri="{FF2B5EF4-FFF2-40B4-BE49-F238E27FC236}">
                <a16:creationId xmlns:a16="http://schemas.microsoft.com/office/drawing/2014/main" id="{0A317045-3223-403C-8A82-99EAC5A8EEC7}"/>
              </a:ext>
            </a:extLst>
          </p:cNvPr>
          <p:cNvSpPr>
            <a:spLocks noGrp="1"/>
          </p:cNvSpPr>
          <p:nvPr>
            <p:ph type="sldNum" sz="quarter" idx="5"/>
          </p:nvPr>
        </p:nvSpPr>
        <p:spPr>
          <a:noFill/>
        </p:spPr>
        <p:txBody>
          <a:bodyPr/>
          <a:lstStyle>
            <a:lvl1pPr defTabSz="9255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363" indent="-282575" defTabSz="9255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13" indent="-225425" defTabSz="9255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5425" defTabSz="9255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8988" indent="-225425" defTabSz="9255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6188" indent="-225425" defTabSz="9255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3388" indent="-225425" defTabSz="9255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0588" indent="-225425" defTabSz="9255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7788" indent="-225425" defTabSz="9255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32BAE28-6838-4F9F-A7C2-1517163263E8}" type="slidenum">
              <a:rPr lang="ja-JP" altLang="en-US" smtClean="0">
                <a:latin typeface="Calibri" panose="020F0502020204030204" pitchFamily="34" charset="0"/>
                <a:ea typeface="Meiryo UI" panose="020B0604030504040204" pitchFamily="50" charset="-128"/>
              </a:rPr>
              <a:pPr>
                <a:spcBef>
                  <a:spcPct val="0"/>
                </a:spcBef>
              </a:pPr>
              <a:t>1</a:t>
            </a:fld>
            <a:endParaRPr lang="en-US" altLang="ja-JP">
              <a:latin typeface="Calibri" panose="020F0502020204030204" pitchFamily="34" charset="0"/>
              <a:ea typeface="Meiryo UI" panose="020B060403050404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3A057EC-726A-4633-B51B-BB530181344A}" type="slidenum">
              <a:rPr kumimoji="1" lang="ja-JP" altLang="en-US" smtClean="0"/>
              <a:t>2</a:t>
            </a:fld>
            <a:endParaRPr kumimoji="1" lang="ja-JP" altLang="en-US"/>
          </a:p>
        </p:txBody>
      </p:sp>
    </p:spTree>
    <p:extLst>
      <p:ext uri="{BB962C8B-B14F-4D97-AF65-F5344CB8AC3E}">
        <p14:creationId xmlns:p14="http://schemas.microsoft.com/office/powerpoint/2010/main" val="312886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3A057EC-726A-4633-B51B-BB530181344A}" type="slidenum">
              <a:rPr kumimoji="1" lang="ja-JP" altLang="en-US" smtClean="0"/>
              <a:t>3</a:t>
            </a:fld>
            <a:endParaRPr kumimoji="1" lang="ja-JP" altLang="en-US"/>
          </a:p>
        </p:txBody>
      </p:sp>
    </p:spTree>
    <p:extLst>
      <p:ext uri="{BB962C8B-B14F-4D97-AF65-F5344CB8AC3E}">
        <p14:creationId xmlns:p14="http://schemas.microsoft.com/office/powerpoint/2010/main" val="2098253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3A057EC-726A-4633-B51B-BB530181344A}" type="slidenum">
              <a:rPr kumimoji="1" lang="ja-JP" altLang="en-US" smtClean="0"/>
              <a:t>4</a:t>
            </a:fld>
            <a:endParaRPr kumimoji="1" lang="ja-JP" altLang="en-US"/>
          </a:p>
        </p:txBody>
      </p:sp>
    </p:spTree>
    <p:extLst>
      <p:ext uri="{BB962C8B-B14F-4D97-AF65-F5344CB8AC3E}">
        <p14:creationId xmlns:p14="http://schemas.microsoft.com/office/powerpoint/2010/main" val="329513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3A057EC-726A-4633-B51B-BB530181344A}" type="slidenum">
              <a:rPr kumimoji="1" lang="ja-JP" altLang="en-US" smtClean="0"/>
              <a:t>5</a:t>
            </a:fld>
            <a:endParaRPr kumimoji="1" lang="ja-JP" altLang="en-US"/>
          </a:p>
        </p:txBody>
      </p:sp>
    </p:spTree>
    <p:extLst>
      <p:ext uri="{BB962C8B-B14F-4D97-AF65-F5344CB8AC3E}">
        <p14:creationId xmlns:p14="http://schemas.microsoft.com/office/powerpoint/2010/main" val="3727920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3A057EC-726A-4633-B51B-BB530181344A}" type="slidenum">
              <a:rPr kumimoji="1" lang="ja-JP" altLang="en-US" smtClean="0"/>
              <a:t>6</a:t>
            </a:fld>
            <a:endParaRPr kumimoji="1" lang="ja-JP" altLang="en-US"/>
          </a:p>
        </p:txBody>
      </p:sp>
    </p:spTree>
    <p:extLst>
      <p:ext uri="{BB962C8B-B14F-4D97-AF65-F5344CB8AC3E}">
        <p14:creationId xmlns:p14="http://schemas.microsoft.com/office/powerpoint/2010/main" val="189931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3A057EC-726A-4633-B51B-BB530181344A}" type="slidenum">
              <a:rPr kumimoji="1" lang="ja-JP" altLang="en-US" smtClean="0"/>
              <a:t>7</a:t>
            </a:fld>
            <a:endParaRPr kumimoji="1" lang="ja-JP" altLang="en-US"/>
          </a:p>
        </p:txBody>
      </p:sp>
    </p:spTree>
    <p:extLst>
      <p:ext uri="{BB962C8B-B14F-4D97-AF65-F5344CB8AC3E}">
        <p14:creationId xmlns:p14="http://schemas.microsoft.com/office/powerpoint/2010/main" val="344367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66CF8F-4E5C-4BBE-BFE4-511DF81F085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CA308F6-D05C-477B-AD74-B3A408DD7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64DE16F-4EE8-4C09-815C-2F5102BDC6D2}"/>
              </a:ext>
            </a:extLst>
          </p:cNvPr>
          <p:cNvSpPr>
            <a:spLocks noGrp="1"/>
          </p:cNvSpPr>
          <p:nvPr>
            <p:ph type="dt" sz="half" idx="10"/>
          </p:nvPr>
        </p:nvSpPr>
        <p:spPr/>
        <p:txBody>
          <a:bodyPr/>
          <a:lstStyle/>
          <a:p>
            <a:fld id="{F6B4FEAF-6605-4045-8967-3E354A5ED43A}" type="datetimeFigureOut">
              <a:rPr kumimoji="1" lang="ja-JP" altLang="en-US" smtClean="0"/>
              <a:t>2022/1/17</a:t>
            </a:fld>
            <a:endParaRPr kumimoji="1" lang="ja-JP" altLang="en-US"/>
          </a:p>
        </p:txBody>
      </p:sp>
      <p:sp>
        <p:nvSpPr>
          <p:cNvPr id="5" name="フッター プレースホルダー 4">
            <a:extLst>
              <a:ext uri="{FF2B5EF4-FFF2-40B4-BE49-F238E27FC236}">
                <a16:creationId xmlns:a16="http://schemas.microsoft.com/office/drawing/2014/main" id="{80C78824-DD3E-4DB1-95E5-A5EDEFDA6FA5}"/>
              </a:ext>
            </a:extLst>
          </p:cNvPr>
          <p:cNvSpPr>
            <a:spLocks noGrp="1"/>
          </p:cNvSpPr>
          <p:nvPr>
            <p:ph type="ftr" sz="quarter" idx="11"/>
          </p:nvPr>
        </p:nvSpPr>
        <p:spPr/>
        <p:txBody>
          <a:bodyPr/>
          <a:lstStyle/>
          <a:p>
            <a:pPr algn="r"/>
            <a:r>
              <a:rPr lang="en-US" altLang="ja-JP"/>
              <a:t>https://a-lab.jp/</a:t>
            </a:r>
            <a:endParaRPr lang="ja-JP" altLang="en-US"/>
          </a:p>
        </p:txBody>
      </p:sp>
      <p:sp>
        <p:nvSpPr>
          <p:cNvPr id="6" name="スライド番号プレースホルダー 5">
            <a:extLst>
              <a:ext uri="{FF2B5EF4-FFF2-40B4-BE49-F238E27FC236}">
                <a16:creationId xmlns:a16="http://schemas.microsoft.com/office/drawing/2014/main" id="{203EBF82-E098-4F3C-AF31-C4E43E2EE81E}"/>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61233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A9BE15-5367-419F-883A-C1418A7551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D9A51F-3D6C-4A09-A94F-2DAAD79B81A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818F09-DDBA-475B-8D4B-D38D0300FA64}"/>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5" name="フッター プレースホルダー 4">
            <a:extLst>
              <a:ext uri="{FF2B5EF4-FFF2-40B4-BE49-F238E27FC236}">
                <a16:creationId xmlns:a16="http://schemas.microsoft.com/office/drawing/2014/main" id="{21689EEB-B88C-4046-A689-EC789D26762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C53759-84DB-47F7-97E5-362D22C629CF}"/>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82107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8768409-65C4-48FF-93B4-BBF00A80A02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B380CB8-0D70-4F8C-878B-3D5FDFFE415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99D427-5412-4B20-802A-9CEFA4791483}"/>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5" name="フッター プレースホルダー 4">
            <a:extLst>
              <a:ext uri="{FF2B5EF4-FFF2-40B4-BE49-F238E27FC236}">
                <a16:creationId xmlns:a16="http://schemas.microsoft.com/office/drawing/2014/main" id="{06D73130-8422-41A7-8B5D-9502E04CBD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694535-9B66-4E84-942A-7296193936CD}"/>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286025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19494F-72FC-450F-A55D-3640D94EBF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D1A291-C964-4B82-A028-78E5776F83F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7D4433-442D-4A1A-8893-D8B2D72F642F}"/>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5" name="フッター プレースホルダー 4">
            <a:extLst>
              <a:ext uri="{FF2B5EF4-FFF2-40B4-BE49-F238E27FC236}">
                <a16:creationId xmlns:a16="http://schemas.microsoft.com/office/drawing/2014/main" id="{C4578049-7825-4CF9-B9B9-349DF43942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A25C56-8CE6-44E0-A8F0-BCF200A86C8C}"/>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72772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79804-4F58-4F32-B616-071A49E7DEB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CEF0D2-F196-412A-A1D4-AE427DEA9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5710ACD-D23E-4C09-B711-89F155622DB9}"/>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5" name="フッター プレースホルダー 4">
            <a:extLst>
              <a:ext uri="{FF2B5EF4-FFF2-40B4-BE49-F238E27FC236}">
                <a16:creationId xmlns:a16="http://schemas.microsoft.com/office/drawing/2014/main" id="{10776540-DA63-4982-BCB7-A74C49A549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2B6057-F19A-4885-B036-56C74383AD5F}"/>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86517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A293F-B2B1-41D9-BF18-D8344198E40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916B59-79F4-4C5D-B682-112BE750015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6C5ADC-BDFB-4779-B5AE-826FDAD36DB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5BD03C7-6684-4A4B-93E5-7F501DD6C395}"/>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6" name="フッター プレースホルダー 5">
            <a:extLst>
              <a:ext uri="{FF2B5EF4-FFF2-40B4-BE49-F238E27FC236}">
                <a16:creationId xmlns:a16="http://schemas.microsoft.com/office/drawing/2014/main" id="{76FAD362-2D18-48CB-9C1D-E723C2F68F6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6B3737B-1927-43F1-8A7A-4B75DACBBD10}"/>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242373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871D37-3604-4A59-B785-5017BD5DB77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5077A6-C1DF-41FA-8376-8367769A58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1977970-C48F-43C8-95EE-516E16DC24C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1D6972B-1AA7-4779-8720-E07CC59E0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4259DD-990E-4B5C-845A-12C404DDD30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4818635-9F83-4C13-B670-4B2B1973EAE0}"/>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8" name="フッター プレースホルダー 7">
            <a:extLst>
              <a:ext uri="{FF2B5EF4-FFF2-40B4-BE49-F238E27FC236}">
                <a16:creationId xmlns:a16="http://schemas.microsoft.com/office/drawing/2014/main" id="{DBF2CB33-8AA8-4C9F-8B81-B0F341B8C2B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61D8FB4-4334-44B4-8658-D200810BC68C}"/>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338801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C4FCA6-3358-452D-9896-6C6E5E1E25A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B8CF2C4-CCE4-47B5-8F32-D8E513765F20}"/>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4" name="フッター プレースホルダー 3">
            <a:extLst>
              <a:ext uri="{FF2B5EF4-FFF2-40B4-BE49-F238E27FC236}">
                <a16:creationId xmlns:a16="http://schemas.microsoft.com/office/drawing/2014/main" id="{0CB6E726-97F9-4821-B78E-D03AE7A4DF62}"/>
              </a:ext>
            </a:extLst>
          </p:cNvPr>
          <p:cNvSpPr>
            <a:spLocks noGrp="1"/>
          </p:cNvSpPr>
          <p:nvPr>
            <p:ph type="ftr" sz="quarter" idx="11"/>
          </p:nvPr>
        </p:nvSpPr>
        <p:spPr/>
        <p:txBody>
          <a:bodyPr/>
          <a:lstStyle/>
          <a:p>
            <a:pPr algn="r"/>
            <a:r>
              <a:rPr lang="en-US" altLang="ja-JP"/>
              <a:t>https://a-lab.jp/</a:t>
            </a:r>
            <a:endParaRPr lang="ja-JP" altLang="en-US"/>
          </a:p>
        </p:txBody>
      </p:sp>
      <p:sp>
        <p:nvSpPr>
          <p:cNvPr id="5" name="スライド番号プレースホルダー 4">
            <a:extLst>
              <a:ext uri="{FF2B5EF4-FFF2-40B4-BE49-F238E27FC236}">
                <a16:creationId xmlns:a16="http://schemas.microsoft.com/office/drawing/2014/main" id="{FF33E672-F261-47C8-8D3A-F82DC6248C32}"/>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174891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B267BF-3FD1-4A5F-AEC2-7DB12B004643}"/>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3" name="フッター プレースホルダー 2">
            <a:extLst>
              <a:ext uri="{FF2B5EF4-FFF2-40B4-BE49-F238E27FC236}">
                <a16:creationId xmlns:a16="http://schemas.microsoft.com/office/drawing/2014/main" id="{276DB909-D458-4A89-81DD-152896964C07}"/>
              </a:ext>
            </a:extLst>
          </p:cNvPr>
          <p:cNvSpPr>
            <a:spLocks noGrp="1"/>
          </p:cNvSpPr>
          <p:nvPr>
            <p:ph type="ftr" sz="quarter" idx="11"/>
          </p:nvPr>
        </p:nvSpPr>
        <p:spPr/>
        <p:txBody>
          <a:bodyPr/>
          <a:lstStyle>
            <a:lvl1pPr algn="r">
              <a:defRPr/>
            </a:lvl1pPr>
          </a:lstStyle>
          <a:p>
            <a:r>
              <a:rPr lang="en-US" altLang="ja-JP"/>
              <a:t>https://a-lab.jp/</a:t>
            </a:r>
            <a:endParaRPr lang="ja-JP" altLang="en-US"/>
          </a:p>
        </p:txBody>
      </p:sp>
      <p:sp>
        <p:nvSpPr>
          <p:cNvPr id="4" name="スライド番号プレースホルダー 3">
            <a:extLst>
              <a:ext uri="{FF2B5EF4-FFF2-40B4-BE49-F238E27FC236}">
                <a16:creationId xmlns:a16="http://schemas.microsoft.com/office/drawing/2014/main" id="{C6D699D0-2135-4B80-B1D3-4898F6CE98A1}"/>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647569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2AA0D8-DE20-4122-867B-A83D68FD99B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ACBF90-674D-408D-84A7-5BE3CDE7BF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7D9BC0A-B8DE-431C-AE28-68DD96052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97C667-8293-49A3-B867-97EA853C244D}"/>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6" name="フッター プレースホルダー 5">
            <a:extLst>
              <a:ext uri="{FF2B5EF4-FFF2-40B4-BE49-F238E27FC236}">
                <a16:creationId xmlns:a16="http://schemas.microsoft.com/office/drawing/2014/main" id="{F201E2D6-D6E8-407D-B530-2382118C4E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8382FB-00AA-4E8D-8971-B5F76AF2BEC8}"/>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294404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2AB75E-FC26-4509-8C0F-E10ECF7AD0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E93656B-53DC-4099-AC3D-C6D3EC5B82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66DC8A0-5777-4E8D-8B2E-9C7710E20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B285E1-24B5-42E8-81E3-2DBCE659DD5D}"/>
              </a:ext>
            </a:extLst>
          </p:cNvPr>
          <p:cNvSpPr>
            <a:spLocks noGrp="1"/>
          </p:cNvSpPr>
          <p:nvPr>
            <p:ph type="dt" sz="half" idx="10"/>
          </p:nvPr>
        </p:nvSpPr>
        <p:spPr/>
        <p:txBody>
          <a:bodyPr/>
          <a:lstStyle/>
          <a:p>
            <a:fld id="{F6B4FEAF-6605-4045-8967-3E354A5ED43A}" type="datetimeFigureOut">
              <a:rPr kumimoji="1" lang="ja-JP" altLang="en-US" smtClean="0"/>
              <a:t>2022/1/14</a:t>
            </a:fld>
            <a:endParaRPr kumimoji="1" lang="ja-JP" altLang="en-US"/>
          </a:p>
        </p:txBody>
      </p:sp>
      <p:sp>
        <p:nvSpPr>
          <p:cNvPr id="6" name="フッター プレースホルダー 5">
            <a:extLst>
              <a:ext uri="{FF2B5EF4-FFF2-40B4-BE49-F238E27FC236}">
                <a16:creationId xmlns:a16="http://schemas.microsoft.com/office/drawing/2014/main" id="{700655FB-66F4-43B4-A29A-1219138D01D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431D07-8183-4FFE-8529-7AE91FF1D368}"/>
              </a:ext>
            </a:extLst>
          </p:cNvPr>
          <p:cNvSpPr>
            <a:spLocks noGrp="1"/>
          </p:cNvSpPr>
          <p:nvPr>
            <p:ph type="sldNum" sz="quarter" idx="12"/>
          </p:nvPr>
        </p:nvSpPr>
        <p:spPr/>
        <p:txBody>
          <a:body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2201821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8BCA22F-0920-4479-B9FE-F7C6BAAA79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7CD698-85D2-4D1A-8D00-8CCEECEE5F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29DB87-6A18-4B6C-BAAF-3DBB067103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4FEAF-6605-4045-8967-3E354A5ED43A}" type="datetimeFigureOut">
              <a:rPr kumimoji="1" lang="ja-JP" altLang="en-US" smtClean="0"/>
              <a:t>2022/1/14</a:t>
            </a:fld>
            <a:endParaRPr kumimoji="1" lang="ja-JP" altLang="en-US"/>
          </a:p>
        </p:txBody>
      </p:sp>
      <p:sp>
        <p:nvSpPr>
          <p:cNvPr id="5" name="フッター プレースホルダー 4">
            <a:extLst>
              <a:ext uri="{FF2B5EF4-FFF2-40B4-BE49-F238E27FC236}">
                <a16:creationId xmlns:a16="http://schemas.microsoft.com/office/drawing/2014/main" id="{49BD9DD6-F06B-4D8E-A798-E8ACA4F68C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0F42B23-5AAB-4AD2-AB80-3152089330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0596C-32F2-40E5-BB29-BA59916BF258}" type="slidenum">
              <a:rPr kumimoji="1" lang="ja-JP" altLang="en-US" smtClean="0"/>
              <a:t>‹#›</a:t>
            </a:fld>
            <a:endParaRPr kumimoji="1" lang="ja-JP" altLang="en-US"/>
          </a:p>
        </p:txBody>
      </p:sp>
    </p:spTree>
    <p:extLst>
      <p:ext uri="{BB962C8B-B14F-4D97-AF65-F5344CB8AC3E}">
        <p14:creationId xmlns:p14="http://schemas.microsoft.com/office/powerpoint/2010/main" val="568769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455ED0F7-71AB-4799-BD74-101015A3A0D7}"/>
              </a:ext>
            </a:extLst>
          </p:cNvPr>
          <p:cNvSpPr>
            <a:spLocks noGrp="1" noChangeArrowheads="1"/>
          </p:cNvSpPr>
          <p:nvPr>
            <p:ph type="ctrTitle"/>
          </p:nvPr>
        </p:nvSpPr>
        <p:spPr>
          <a:xfrm>
            <a:off x="0" y="3173506"/>
            <a:ext cx="12192000" cy="3684493"/>
          </a:xfrm>
          <a:gradFill rotWithShape="1">
            <a:gsLst>
              <a:gs pos="0">
                <a:srgbClr val="7B945C"/>
              </a:gs>
              <a:gs pos="36600">
                <a:srgbClr val="A3C47B"/>
              </a:gs>
              <a:gs pos="50000">
                <a:srgbClr val="B2D587"/>
              </a:gs>
              <a:gs pos="68300">
                <a:srgbClr val="BEE491"/>
              </a:gs>
              <a:gs pos="74323">
                <a:srgbClr val="C2E994"/>
              </a:gs>
              <a:gs pos="83618">
                <a:srgbClr val="C9F099"/>
              </a:gs>
              <a:gs pos="100000">
                <a:srgbClr val="D4FDA1"/>
              </a:gs>
            </a:gsLst>
            <a:lin ang="16200000" scaled="1"/>
          </a:gradFill>
        </p:spPr>
        <p:txBody>
          <a:bodyPr>
            <a:normAutofit/>
          </a:bodyPr>
          <a:lstStyle/>
          <a:p>
            <a:r>
              <a:rPr lang="en-US" altLang="ja-JP" b="1">
                <a:latin typeface="Meiryo UI" panose="020B0604030504040204" pitchFamily="50" charset="-128"/>
                <a:ea typeface="Meiryo UI" panose="020B0604030504040204" pitchFamily="50" charset="-128"/>
              </a:rPr>
              <a:t>TOC</a:t>
            </a:r>
            <a:r>
              <a:rPr lang="ja-JP" altLang="en-US" b="1">
                <a:latin typeface="Meiryo UI" panose="020B0604030504040204" pitchFamily="50" charset="-128"/>
                <a:ea typeface="Meiryo UI" panose="020B0604030504040204" pitchFamily="50" charset="-128"/>
              </a:rPr>
              <a:t>思考プロセスコース</a:t>
            </a:r>
            <a:br>
              <a:rPr lang="en-US" altLang="ja-JP" b="1">
                <a:latin typeface="Meiryo UI" panose="020B0604030504040204" pitchFamily="50" charset="-128"/>
                <a:ea typeface="Meiryo UI" panose="020B0604030504040204" pitchFamily="50" charset="-128"/>
              </a:rPr>
            </a:br>
            <a:r>
              <a:rPr lang="en-US" altLang="ja-JP" sz="4400" b="1">
                <a:latin typeface="Meiryo UI" panose="020B0604030504040204" pitchFamily="50" charset="-128"/>
                <a:ea typeface="Meiryo UI" panose="020B0604030504040204" pitchFamily="50" charset="-128"/>
              </a:rPr>
              <a:t>CLR7</a:t>
            </a:r>
            <a:r>
              <a:rPr lang="ja-JP" altLang="en-US" sz="4400" b="1">
                <a:latin typeface="Meiryo UI" panose="020B0604030504040204" pitchFamily="50" charset="-128"/>
                <a:ea typeface="Meiryo UI" panose="020B0604030504040204" pitchFamily="50" charset="-128"/>
              </a:rPr>
              <a:t>演習フォーマット</a:t>
            </a:r>
            <a:br>
              <a:rPr lang="en-US" altLang="ja-JP" sz="4000" b="0" i="0">
                <a:effectLst/>
                <a:latin typeface="Meiryo UI" panose="020B0604030504040204" pitchFamily="50" charset="-128"/>
                <a:ea typeface="Meiryo UI" panose="020B0604030504040204" pitchFamily="50" charset="-128"/>
              </a:rPr>
            </a:br>
            <a:endParaRPr lang="ja-JP" altLang="en-US" sz="4400">
              <a:latin typeface="Meiryo UI" panose="020B0604030504040204" pitchFamily="50" charset="-128"/>
              <a:ea typeface="Meiryo UI" panose="020B0604030504040204" pitchFamily="50" charset="-128"/>
            </a:endParaRPr>
          </a:p>
        </p:txBody>
      </p:sp>
      <p:sp>
        <p:nvSpPr>
          <p:cNvPr id="8195" name="テキスト ボックス 1">
            <a:extLst>
              <a:ext uri="{FF2B5EF4-FFF2-40B4-BE49-F238E27FC236}">
                <a16:creationId xmlns:a16="http://schemas.microsoft.com/office/drawing/2014/main" id="{D2CFD22C-F4BA-4FC3-BD42-68C20537EF4D}"/>
              </a:ext>
            </a:extLst>
          </p:cNvPr>
          <p:cNvSpPr txBox="1">
            <a:spLocks noChangeArrowheads="1"/>
          </p:cNvSpPr>
          <p:nvPr/>
        </p:nvSpPr>
        <p:spPr bwMode="auto">
          <a:xfrm>
            <a:off x="3656403" y="6087825"/>
            <a:ext cx="4630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pPr>
            <a:r>
              <a:rPr lang="en-US" altLang="ja-JP" sz="1800">
                <a:latin typeface="Arial Black" panose="020B0A04020102020204" pitchFamily="34" charset="0"/>
                <a:ea typeface="Meiryo UI" panose="020B0604030504040204" pitchFamily="50" charset="-128"/>
              </a:rPr>
              <a:t>2022/01/17</a:t>
            </a:r>
            <a:endParaRPr lang="ja-JP" altLang="en-US" sz="1200">
              <a:latin typeface="Arial Black" panose="020B0A04020102020204" pitchFamily="34" charset="0"/>
              <a:ea typeface="Meiryo UI" panose="020B0604030504040204" pitchFamily="50" charset="-128"/>
            </a:endParaRPr>
          </a:p>
        </p:txBody>
      </p:sp>
      <p:pic>
        <p:nvPicPr>
          <p:cNvPr id="8196" name="Picture 6" descr="http://a-lab.jp/wp/wp-content/uploads/2018/05/heder20180516.jpg">
            <a:extLst>
              <a:ext uri="{FF2B5EF4-FFF2-40B4-BE49-F238E27FC236}">
                <a16:creationId xmlns:a16="http://schemas.microsoft.com/office/drawing/2014/main" id="{DD07DF35-02FF-4965-B277-741A6D136B7E}"/>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6491" y="-1"/>
            <a:ext cx="12218492" cy="3215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E4E3888A-C3CB-4C1E-8986-416FC9738AAC}"/>
              </a:ext>
            </a:extLst>
          </p:cNvPr>
          <p:cNvSpPr txBox="1"/>
          <p:nvPr/>
        </p:nvSpPr>
        <p:spPr>
          <a:xfrm>
            <a:off x="5614851" y="6389345"/>
            <a:ext cx="6109062" cy="307777"/>
          </a:xfrm>
          <a:prstGeom prst="rect">
            <a:avLst/>
          </a:prstGeom>
          <a:noFill/>
          <a:ln>
            <a:noFill/>
          </a:ln>
        </p:spPr>
        <p:txBody>
          <a:bodyPr wrap="square">
            <a:spAutoFit/>
          </a:bodyPr>
          <a:lstStyle/>
          <a:p>
            <a:pPr algn="r"/>
            <a:r>
              <a:rPr lang="ja-JP" altLang="en-US" sz="1400" b="1"/>
              <a:t>https://a-lab.jp/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赤 × 白の背景のマーク アイコンのフラットなデザイン スタイルのベクトル イラスト。 のイラスト素材・ベクタ - . Image 85923994.">
            <a:extLst>
              <a:ext uri="{FF2B5EF4-FFF2-40B4-BE49-F238E27FC236}">
                <a16:creationId xmlns:a16="http://schemas.microsoft.com/office/drawing/2014/main" id="{5CA0C1C1-1273-4EB0-BDC0-27D466205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5710" y="228819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4">
            <a:extLst>
              <a:ext uri="{FF2B5EF4-FFF2-40B4-BE49-F238E27FC236}">
                <a16:creationId xmlns:a16="http://schemas.microsoft.com/office/drawing/2014/main" id="{4FD84C7E-1CE5-4F0E-B186-427CDF28279E}"/>
              </a:ext>
            </a:extLst>
          </p:cNvPr>
          <p:cNvSpPr/>
          <p:nvPr/>
        </p:nvSpPr>
        <p:spPr>
          <a:xfrm>
            <a:off x="9568145" y="1313909"/>
            <a:ext cx="2143125" cy="165937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新型コロナウィルス感染者が</a:t>
            </a:r>
            <a:endParaRPr lang="en-US" altLang="ja-JP" b="1" i="0">
              <a:solidFill>
                <a:srgbClr val="000000"/>
              </a:solidFill>
              <a:effectLst/>
              <a:latin typeface="メイリオ" panose="020B0604030504040204" pitchFamily="50" charset="-128"/>
              <a:ea typeface="メイリオ" panose="020B0604030504040204" pitchFamily="50" charset="-128"/>
            </a:endParaRPr>
          </a:p>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多い</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5" name="角丸四角形 24">
            <a:extLst>
              <a:ext uri="{FF2B5EF4-FFF2-40B4-BE49-F238E27FC236}">
                <a16:creationId xmlns:a16="http://schemas.microsoft.com/office/drawing/2014/main" id="{1514F368-F96D-4236-A5D8-BE3C31F0C853}"/>
              </a:ext>
            </a:extLst>
          </p:cNvPr>
          <p:cNvSpPr/>
          <p:nvPr/>
        </p:nvSpPr>
        <p:spPr>
          <a:xfrm>
            <a:off x="9579348" y="3736640"/>
            <a:ext cx="2143126" cy="214312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80694363-AD26-41C6-9D16-079CBDC12B57}"/>
              </a:ext>
            </a:extLst>
          </p:cNvPr>
          <p:cNvCxnSpPr>
            <a:cxnSpLocks/>
            <a:stCxn id="5" idx="0"/>
            <a:endCxn id="3" idx="2"/>
          </p:cNvCxnSpPr>
          <p:nvPr/>
        </p:nvCxnSpPr>
        <p:spPr>
          <a:xfrm flipH="1" flipV="1">
            <a:off x="10639708" y="2973286"/>
            <a:ext cx="11203"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8" name="角丸四角形 24">
            <a:extLst>
              <a:ext uri="{FF2B5EF4-FFF2-40B4-BE49-F238E27FC236}">
                <a16:creationId xmlns:a16="http://schemas.microsoft.com/office/drawing/2014/main" id="{2A2645B2-0E67-4EE1-BF67-35D35DE0DECB}"/>
              </a:ext>
            </a:extLst>
          </p:cNvPr>
          <p:cNvSpPr/>
          <p:nvPr/>
        </p:nvSpPr>
        <p:spPr>
          <a:xfrm>
            <a:off x="3942687" y="1355171"/>
            <a:ext cx="1972640"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新型コロナウィルス感染者が</a:t>
            </a:r>
            <a:endParaRPr lang="en-US" altLang="ja-JP" b="1" i="0">
              <a:solidFill>
                <a:srgbClr val="000000"/>
              </a:solidFill>
              <a:effectLst/>
              <a:latin typeface="メイリオ" panose="020B0604030504040204" pitchFamily="50" charset="-128"/>
              <a:ea typeface="メイリオ" panose="020B0604030504040204" pitchFamily="50" charset="-128"/>
            </a:endParaRPr>
          </a:p>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多い</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0" name="角丸四角形 24">
            <a:extLst>
              <a:ext uri="{FF2B5EF4-FFF2-40B4-BE49-F238E27FC236}">
                <a16:creationId xmlns:a16="http://schemas.microsoft.com/office/drawing/2014/main" id="{782E840E-3091-4FD2-AEEE-6937541F4332}"/>
              </a:ext>
            </a:extLst>
          </p:cNvPr>
          <p:cNvSpPr/>
          <p:nvPr/>
        </p:nvSpPr>
        <p:spPr>
          <a:xfrm>
            <a:off x="3942687" y="3853201"/>
            <a:ext cx="1934993" cy="207695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i="0">
                <a:solidFill>
                  <a:srgbClr val="000000"/>
                </a:solidFill>
                <a:effectLst/>
                <a:latin typeface="メイリオ" panose="020B0604030504040204" pitchFamily="50" charset="-128"/>
                <a:ea typeface="メイリオ" panose="020B0604030504040204" pitchFamily="50" charset="-128"/>
              </a:rPr>
              <a:t>なんらかの症状のある人が、</a:t>
            </a:r>
            <a:r>
              <a:rPr lang="en-US" altLang="ja-JP" b="1" i="0">
                <a:solidFill>
                  <a:srgbClr val="000000"/>
                </a:solidFill>
                <a:effectLst/>
                <a:latin typeface="メイリオ" panose="020B0604030504040204" pitchFamily="50" charset="-128"/>
                <a:ea typeface="メイリオ" panose="020B0604030504040204" pitchFamily="50" charset="-128"/>
              </a:rPr>
              <a:t>PCR</a:t>
            </a:r>
            <a:r>
              <a:rPr lang="ja-JP" altLang="en-US" b="1" i="0">
                <a:solidFill>
                  <a:srgbClr val="000000"/>
                </a:solidFill>
                <a:effectLst/>
                <a:latin typeface="メイリオ" panose="020B0604030504040204" pitchFamily="50" charset="-128"/>
                <a:ea typeface="メイリオ" panose="020B0604030504040204" pitchFamily="50" charset="-128"/>
              </a:rPr>
              <a:t>検査をおこなうが、このとき普通の風邪も陽性と検出している</a:t>
            </a:r>
            <a:endParaRPr lang="ja-JP" altLang="en-US" b="1">
              <a:solidFill>
                <a:schemeClr val="tx1"/>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BD397811-0636-4725-8C16-1675826CB3A5}"/>
              </a:ext>
            </a:extLst>
          </p:cNvPr>
          <p:cNvCxnSpPr>
            <a:cxnSpLocks/>
            <a:stCxn id="10" idx="0"/>
            <a:endCxn id="8" idx="2"/>
          </p:cNvCxnSpPr>
          <p:nvPr/>
        </p:nvCxnSpPr>
        <p:spPr>
          <a:xfrm flipV="1">
            <a:off x="4910184" y="3014547"/>
            <a:ext cx="18823" cy="8386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2" name="角丸四角形 24">
            <a:extLst>
              <a:ext uri="{FF2B5EF4-FFF2-40B4-BE49-F238E27FC236}">
                <a16:creationId xmlns:a16="http://schemas.microsoft.com/office/drawing/2014/main" id="{E2C63A2D-5FBB-4463-B4A0-5CC2E0F16762}"/>
              </a:ext>
            </a:extLst>
          </p:cNvPr>
          <p:cNvSpPr/>
          <p:nvPr/>
        </p:nvSpPr>
        <p:spPr>
          <a:xfrm>
            <a:off x="6348051" y="1389662"/>
            <a:ext cx="2104542"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a:solidFill>
                  <a:schemeClr val="tx1"/>
                </a:solidFill>
                <a:latin typeface="Meiryo UI" panose="020B0604030504040204" pitchFamily="50" charset="-128"/>
                <a:ea typeface="Meiryo UI" panose="020B0604030504040204" pitchFamily="50" charset="-128"/>
              </a:rPr>
              <a:t>陽性率は</a:t>
            </a:r>
            <a:r>
              <a:rPr lang="en-US" altLang="ja-JP" b="1">
                <a:solidFill>
                  <a:schemeClr val="tx1"/>
                </a:solidFill>
                <a:latin typeface="Meiryo UI" panose="020B0604030504040204" pitchFamily="50" charset="-128"/>
                <a:ea typeface="Meiryo UI" panose="020B0604030504040204" pitchFamily="50" charset="-128"/>
              </a:rPr>
              <a:t>50</a:t>
            </a:r>
            <a:r>
              <a:rPr lang="ja-JP" altLang="en-US" b="1">
                <a:solidFill>
                  <a:schemeClr val="tx1"/>
                </a:solidFill>
                <a:latin typeface="Meiryo UI" panose="020B0604030504040204" pitchFamily="50" charset="-128"/>
                <a:ea typeface="Meiryo UI" panose="020B0604030504040204" pitchFamily="50" charset="-128"/>
              </a:rPr>
              <a:t>％以上である</a:t>
            </a: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7551FCAD-5173-4550-BE38-967B381B7BD0}"/>
              </a:ext>
            </a:extLst>
          </p:cNvPr>
          <p:cNvCxnSpPr>
            <a:cxnSpLocks/>
            <a:stCxn id="10" idx="0"/>
            <a:endCxn id="12" idx="2"/>
          </p:cNvCxnSpPr>
          <p:nvPr/>
        </p:nvCxnSpPr>
        <p:spPr>
          <a:xfrm flipV="1">
            <a:off x="4910184" y="3049038"/>
            <a:ext cx="2490138" cy="804163"/>
          </a:xfrm>
          <a:prstGeom prst="straightConnector1">
            <a:avLst/>
          </a:prstGeom>
          <a:ln w="12700">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1F16C20E-4FB7-495D-837B-D2A939780CCF}"/>
              </a:ext>
            </a:extLst>
          </p:cNvPr>
          <p:cNvCxnSpPr>
            <a:cxnSpLocks/>
            <a:stCxn id="3" idx="1"/>
            <a:endCxn id="5" idx="1"/>
          </p:cNvCxnSpPr>
          <p:nvPr/>
        </p:nvCxnSpPr>
        <p:spPr>
          <a:xfrm rot="10800000" flipH="1" flipV="1">
            <a:off x="9568144" y="2143597"/>
            <a:ext cx="11203" cy="2664605"/>
          </a:xfrm>
          <a:prstGeom prst="bentConnector3">
            <a:avLst>
              <a:gd name="adj1" fmla="val -2040525"/>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341B8C7-6808-4E8D-86C9-40B8EDE0C026}"/>
              </a:ext>
            </a:extLst>
          </p:cNvPr>
          <p:cNvSpPr txBox="1"/>
          <p:nvPr/>
        </p:nvSpPr>
        <p:spPr>
          <a:xfrm>
            <a:off x="190500" y="133871"/>
            <a:ext cx="8448674" cy="923330"/>
          </a:xfrm>
          <a:prstGeom prst="rect">
            <a:avLst/>
          </a:prstGeom>
          <a:noFill/>
          <a:ln>
            <a:noFill/>
          </a:ln>
        </p:spPr>
        <p:txBody>
          <a:bodyPr wrap="square" rtlCol="0">
            <a:spAutoFit/>
          </a:bodyPr>
          <a:lstStyle/>
          <a:p>
            <a:pPr algn="ctr"/>
            <a:r>
              <a:rPr kumimoji="1" lang="en-US" altLang="ja-JP" sz="3200" b="0" i="1" u="sng">
                <a:solidFill>
                  <a:srgbClr val="050505"/>
                </a:solidFill>
                <a:effectLst/>
                <a:latin typeface="Meiryo UI" panose="020B0604030504040204" pitchFamily="50" charset="-128"/>
                <a:ea typeface="Meiryo UI" panose="020B0604030504040204" pitchFamily="50" charset="-128"/>
              </a:rPr>
              <a:t>FakeBustersSheet</a:t>
            </a:r>
            <a:r>
              <a:rPr kumimoji="1" lang="ja-JP" altLang="en-US" sz="3600" b="0" i="1" u="sng">
                <a:solidFill>
                  <a:srgbClr val="050505"/>
                </a:solidFill>
                <a:effectLst/>
                <a:latin typeface="Meiryo UI" panose="020B0604030504040204" pitchFamily="50" charset="-128"/>
                <a:ea typeface="Meiryo UI" panose="020B0604030504040204" pitchFamily="50" charset="-128"/>
              </a:rPr>
              <a:t>　</a:t>
            </a: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a:p>
            <a:pPr algn="ct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p:txBody>
      </p:sp>
      <p:sp>
        <p:nvSpPr>
          <p:cNvPr id="17" name="吹き出し: 角を丸めた四角形 16">
            <a:extLst>
              <a:ext uri="{FF2B5EF4-FFF2-40B4-BE49-F238E27FC236}">
                <a16:creationId xmlns:a16="http://schemas.microsoft.com/office/drawing/2014/main" id="{ECD6AB31-39F1-4835-B873-EDEA01DF747D}"/>
              </a:ext>
            </a:extLst>
          </p:cNvPr>
          <p:cNvSpPr/>
          <p:nvPr/>
        </p:nvSpPr>
        <p:spPr>
          <a:xfrm>
            <a:off x="6415559" y="4166295"/>
            <a:ext cx="1993190" cy="1725244"/>
          </a:xfrm>
          <a:prstGeom prst="wedgeRoundRectCallout">
            <a:avLst>
              <a:gd name="adj1" fmla="val 13666"/>
              <a:gd name="adj2" fmla="val -120506"/>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反論：東京都の</a:t>
            </a:r>
            <a:r>
              <a:rPr kumimoji="1" lang="en-US" altLang="ja-JP" b="1">
                <a:solidFill>
                  <a:schemeClr val="tx1"/>
                </a:solidFill>
                <a:latin typeface="Meiryo UI" panose="020B0604030504040204" pitchFamily="50" charset="-128"/>
                <a:ea typeface="Meiryo UI" panose="020B0604030504040204" pitchFamily="50" charset="-128"/>
              </a:rPr>
              <a:t>1</a:t>
            </a:r>
            <a:r>
              <a:rPr kumimoji="1" lang="ja-JP" altLang="en-US" b="1">
                <a:solidFill>
                  <a:schemeClr val="tx1"/>
                </a:solidFill>
                <a:latin typeface="Meiryo UI" panose="020B0604030504040204" pitchFamily="50" charset="-128"/>
                <a:ea typeface="Meiryo UI" panose="020B0604030504040204" pitchFamily="50" charset="-128"/>
              </a:rPr>
              <a:t>月の陽性率は</a:t>
            </a:r>
            <a:r>
              <a:rPr kumimoji="1" lang="en-US" altLang="ja-JP" b="1">
                <a:solidFill>
                  <a:schemeClr val="tx1"/>
                </a:solidFill>
                <a:latin typeface="Meiryo UI" panose="020B0604030504040204" pitchFamily="50" charset="-128"/>
                <a:ea typeface="Meiryo UI" panose="020B0604030504040204" pitchFamily="50" charset="-128"/>
              </a:rPr>
              <a:t>16</a:t>
            </a:r>
            <a:r>
              <a:rPr kumimoji="1" lang="ja-JP" altLang="en-US" b="1">
                <a:solidFill>
                  <a:schemeClr val="tx1"/>
                </a:solidFill>
                <a:latin typeface="Meiryo UI" panose="020B0604030504040204" pitchFamily="50" charset="-128"/>
                <a:ea typeface="Meiryo UI" panose="020B0604030504040204" pitchFamily="50" charset="-128"/>
              </a:rPr>
              <a:t>％であるので、風邪も検出しているとはいえない</a:t>
            </a:r>
          </a:p>
        </p:txBody>
      </p:sp>
      <p:sp>
        <p:nvSpPr>
          <p:cNvPr id="22" name="テキスト ボックス 21">
            <a:extLst>
              <a:ext uri="{FF2B5EF4-FFF2-40B4-BE49-F238E27FC236}">
                <a16:creationId xmlns:a16="http://schemas.microsoft.com/office/drawing/2014/main" id="{01A61C8B-981A-4675-820C-8136E424807D}"/>
              </a:ext>
            </a:extLst>
          </p:cNvPr>
          <p:cNvSpPr txBox="1"/>
          <p:nvPr/>
        </p:nvSpPr>
        <p:spPr>
          <a:xfrm>
            <a:off x="9022975" y="14265"/>
            <a:ext cx="3169025" cy="584775"/>
          </a:xfrm>
          <a:prstGeom prst="rect">
            <a:avLst/>
          </a:prstGeom>
          <a:solidFill>
            <a:schemeClr val="accent4">
              <a:lumMod val="40000"/>
              <a:lumOff val="60000"/>
            </a:schemeClr>
          </a:solidFill>
          <a:ln>
            <a:noFill/>
          </a:ln>
        </p:spPr>
        <p:txBody>
          <a:bodyPr wrap="square">
            <a:spAutoFit/>
          </a:bodyPr>
          <a:lstStyle/>
          <a:p>
            <a:r>
              <a:rPr lang="en-US" altLang="ja-JP" sz="1600" b="1">
                <a:latin typeface="Meiryo UI" panose="020B0604030504040204" pitchFamily="50" charset="-128"/>
                <a:ea typeface="Meiryo UI" panose="020B0604030504040204" pitchFamily="50" charset="-128"/>
              </a:rPr>
              <a:t>CLR7:</a:t>
            </a:r>
            <a:r>
              <a:rPr lang="ja-JP" altLang="en-US" sz="1600" b="1">
                <a:latin typeface="Meiryo UI" panose="020B0604030504040204" pitchFamily="50" charset="-128"/>
                <a:ea typeface="Meiryo UI" panose="020B0604030504040204" pitchFamily="50" charset="-128"/>
              </a:rPr>
              <a:t>予見される結果の検証predicted effect reservation</a:t>
            </a:r>
          </a:p>
        </p:txBody>
      </p:sp>
      <p:sp>
        <p:nvSpPr>
          <p:cNvPr id="24" name="テキスト ボックス 23">
            <a:extLst>
              <a:ext uri="{FF2B5EF4-FFF2-40B4-BE49-F238E27FC236}">
                <a16:creationId xmlns:a16="http://schemas.microsoft.com/office/drawing/2014/main" id="{D7F940FF-1F41-4182-86DB-E0F09B585DF4}"/>
              </a:ext>
            </a:extLst>
          </p:cNvPr>
          <p:cNvSpPr txBox="1"/>
          <p:nvPr/>
        </p:nvSpPr>
        <p:spPr>
          <a:xfrm>
            <a:off x="190500" y="743215"/>
            <a:ext cx="11887466" cy="369332"/>
          </a:xfrm>
          <a:prstGeom prst="rect">
            <a:avLst/>
          </a:prstGeom>
          <a:solidFill>
            <a:schemeClr val="accent2">
              <a:lumMod val="20000"/>
              <a:lumOff val="80000"/>
            </a:schemeClr>
          </a:solidFill>
          <a:ln w="25400">
            <a:solidFill>
              <a:schemeClr val="tx1"/>
            </a:solidFill>
          </a:ln>
        </p:spPr>
        <p:txBody>
          <a:bodyPr wrap="square">
            <a:spAutoFit/>
          </a:bodyPr>
          <a:lstStyle/>
          <a:p>
            <a:r>
              <a:rPr lang="ja-JP" altLang="en-US" b="1" i="0">
                <a:solidFill>
                  <a:srgbClr val="000000"/>
                </a:solidFill>
                <a:effectLst/>
                <a:latin typeface="メイリオ" panose="020B0604030504040204" pitchFamily="50" charset="-128"/>
                <a:ea typeface="メイリオ" panose="020B0604030504040204" pitchFamily="50" charset="-128"/>
              </a:rPr>
              <a:t>主張：</a:t>
            </a:r>
            <a:r>
              <a:rPr lang="en-US" altLang="ja-JP" b="1" i="0">
                <a:solidFill>
                  <a:srgbClr val="000000"/>
                </a:solidFill>
                <a:effectLst/>
                <a:latin typeface="メイリオ" panose="020B0604030504040204" pitchFamily="50" charset="-128"/>
                <a:ea typeface="メイリオ" panose="020B0604030504040204" pitchFamily="50" charset="-128"/>
              </a:rPr>
              <a:t>PCR</a:t>
            </a:r>
            <a:r>
              <a:rPr lang="ja-JP" altLang="en-US" b="1" i="0">
                <a:solidFill>
                  <a:srgbClr val="000000"/>
                </a:solidFill>
                <a:effectLst/>
                <a:latin typeface="メイリオ" panose="020B0604030504040204" pitchFamily="50" charset="-128"/>
                <a:ea typeface="メイリオ" panose="020B0604030504040204" pitchFamily="50" charset="-128"/>
              </a:rPr>
              <a:t>検査は普通の風邪も検出するので、新型コロナウィルス陽性者が多い</a:t>
            </a:r>
            <a:endParaRPr lang="ja-JP" altLang="en-US" b="1"/>
          </a:p>
        </p:txBody>
      </p:sp>
      <p:sp>
        <p:nvSpPr>
          <p:cNvPr id="27" name="角丸四角形 24">
            <a:extLst>
              <a:ext uri="{FF2B5EF4-FFF2-40B4-BE49-F238E27FC236}">
                <a16:creationId xmlns:a16="http://schemas.microsoft.com/office/drawing/2014/main" id="{E88A2893-3185-4A3E-8C28-DFD9B6880A3D}"/>
              </a:ext>
            </a:extLst>
          </p:cNvPr>
          <p:cNvSpPr/>
          <p:nvPr/>
        </p:nvSpPr>
        <p:spPr>
          <a:xfrm>
            <a:off x="644813" y="1313909"/>
            <a:ext cx="2159321" cy="165937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新型コロナウィルス感染者が</a:t>
            </a:r>
            <a:endParaRPr lang="en-US" altLang="ja-JP" b="1" i="0">
              <a:solidFill>
                <a:srgbClr val="000000"/>
              </a:solidFill>
              <a:effectLst/>
              <a:latin typeface="メイリオ" panose="020B0604030504040204" pitchFamily="50" charset="-128"/>
              <a:ea typeface="メイリオ" panose="020B0604030504040204" pitchFamily="50" charset="-128"/>
            </a:endParaRPr>
          </a:p>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多い</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28" name="角丸四角形 24">
            <a:extLst>
              <a:ext uri="{FF2B5EF4-FFF2-40B4-BE49-F238E27FC236}">
                <a16:creationId xmlns:a16="http://schemas.microsoft.com/office/drawing/2014/main" id="{B97F71A4-1F60-4E0D-88CD-F8A29B4B4C1D}"/>
              </a:ext>
            </a:extLst>
          </p:cNvPr>
          <p:cNvSpPr/>
          <p:nvPr/>
        </p:nvSpPr>
        <p:spPr>
          <a:xfrm>
            <a:off x="656015" y="3736639"/>
            <a:ext cx="2148119" cy="219351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b="1" i="0">
                <a:solidFill>
                  <a:srgbClr val="000000"/>
                </a:solidFill>
                <a:effectLst/>
                <a:latin typeface="メイリオ" panose="020B0604030504040204" pitchFamily="50" charset="-128"/>
                <a:ea typeface="メイリオ" panose="020B0604030504040204" pitchFamily="50" charset="-128"/>
              </a:rPr>
              <a:t>PCR</a:t>
            </a:r>
            <a:r>
              <a:rPr lang="ja-JP" altLang="en-US" b="1" i="0">
                <a:solidFill>
                  <a:srgbClr val="000000"/>
                </a:solidFill>
                <a:effectLst/>
                <a:latin typeface="メイリオ" panose="020B0604030504040204" pitchFamily="50" charset="-128"/>
                <a:ea typeface="メイリオ" panose="020B0604030504040204" pitchFamily="50" charset="-128"/>
              </a:rPr>
              <a:t>検査は普通の風邪も検出する</a:t>
            </a: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088DF6D6-B914-4E90-B89E-1FAC9A43F83F}"/>
              </a:ext>
            </a:extLst>
          </p:cNvPr>
          <p:cNvCxnSpPr>
            <a:cxnSpLocks/>
            <a:stCxn id="28" idx="0"/>
            <a:endCxn id="27" idx="2"/>
          </p:cNvCxnSpPr>
          <p:nvPr/>
        </p:nvCxnSpPr>
        <p:spPr>
          <a:xfrm flipH="1" flipV="1">
            <a:off x="1724474" y="2973285"/>
            <a:ext cx="5601"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F7D84CA-BED3-45E0-B99E-B9850D535D60}"/>
              </a:ext>
            </a:extLst>
          </p:cNvPr>
          <p:cNvSpPr/>
          <p:nvPr/>
        </p:nvSpPr>
        <p:spPr>
          <a:xfrm>
            <a:off x="190500" y="1148282"/>
            <a:ext cx="3104029"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DF4DDC7-D0E2-47C2-97E4-52C28CB81388}"/>
              </a:ext>
            </a:extLst>
          </p:cNvPr>
          <p:cNvSpPr/>
          <p:nvPr/>
        </p:nvSpPr>
        <p:spPr>
          <a:xfrm>
            <a:off x="3286180" y="1148281"/>
            <a:ext cx="5533186"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8E775C5E-0D01-498C-8CF2-CEEEDA263695}"/>
              </a:ext>
            </a:extLst>
          </p:cNvPr>
          <p:cNvSpPr/>
          <p:nvPr/>
        </p:nvSpPr>
        <p:spPr>
          <a:xfrm>
            <a:off x="8819366" y="1148280"/>
            <a:ext cx="3258601"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3" name="矢印: 右 52">
            <a:extLst>
              <a:ext uri="{FF2B5EF4-FFF2-40B4-BE49-F238E27FC236}">
                <a16:creationId xmlns:a16="http://schemas.microsoft.com/office/drawing/2014/main" id="{8937E8E0-BD9C-4624-BB72-27BFB14E98E7}"/>
              </a:ext>
            </a:extLst>
          </p:cNvPr>
          <p:cNvSpPr/>
          <p:nvPr/>
        </p:nvSpPr>
        <p:spPr>
          <a:xfrm>
            <a:off x="8626426" y="2912622"/>
            <a:ext cx="513690" cy="1151749"/>
          </a:xfrm>
          <a:prstGeom prst="rightArrow">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2" name="矢印: 右 51">
            <a:extLst>
              <a:ext uri="{FF2B5EF4-FFF2-40B4-BE49-F238E27FC236}">
                <a16:creationId xmlns:a16="http://schemas.microsoft.com/office/drawing/2014/main" id="{6C13DF8D-A788-4443-BF52-5A5FCAA3F7BF}"/>
              </a:ext>
            </a:extLst>
          </p:cNvPr>
          <p:cNvSpPr/>
          <p:nvPr/>
        </p:nvSpPr>
        <p:spPr>
          <a:xfrm>
            <a:off x="2999125" y="2875244"/>
            <a:ext cx="513690" cy="1151749"/>
          </a:xfrm>
          <a:prstGeom prst="right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147A599-D623-4DF7-8553-42834B909909}"/>
              </a:ext>
            </a:extLst>
          </p:cNvPr>
          <p:cNvSpPr/>
          <p:nvPr/>
        </p:nvSpPr>
        <p:spPr>
          <a:xfrm>
            <a:off x="11592931" y="2886146"/>
            <a:ext cx="513690" cy="1151749"/>
          </a:xfrm>
          <a:prstGeom prst="rightArrow">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4D0135A7-8BBC-4524-A5BB-182C27D49C54}"/>
              </a:ext>
            </a:extLst>
          </p:cNvPr>
          <p:cNvSpPr txBox="1">
            <a:spLocks noChangeArrowheads="1"/>
          </p:cNvSpPr>
          <p:nvPr/>
        </p:nvSpPr>
        <p:spPr bwMode="auto">
          <a:xfrm>
            <a:off x="8523214" y="3951961"/>
            <a:ext cx="141577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n"/>
              <a:defRPr kumimoji="1" sz="2800">
                <a:solidFill>
                  <a:srgbClr val="000066"/>
                </a:solidFill>
                <a:latin typeface="ＭＳ Ｐゴシック" panose="020B0600070205080204" pitchFamily="50" charset="-128"/>
                <a:ea typeface="ＭＳ Ｐゴシック" panose="020B0600070205080204" pitchFamily="50" charset="-128"/>
              </a:defRPr>
            </a:lvl1pPr>
            <a:lvl2pPr marL="742950" indent="-285750">
              <a:spcBef>
                <a:spcPts val="1200"/>
              </a:spcBef>
              <a:buClr>
                <a:srgbClr val="FF9900"/>
              </a:buClr>
              <a:buFont typeface="Wingdings" panose="05000000000000000000" pitchFamily="2" charset="2"/>
              <a:buChar char="p"/>
              <a:defRPr kumimoji="1" sz="2400">
                <a:solidFill>
                  <a:srgbClr val="000066"/>
                </a:solidFill>
                <a:latin typeface="ＭＳ Ｐゴシック" panose="020B0600070205080204" pitchFamily="50" charset="-128"/>
                <a:ea typeface="ＭＳ Ｐゴシック" panose="020B0600070205080204" pitchFamily="50" charset="-128"/>
              </a:defRPr>
            </a:lvl2pPr>
            <a:lvl3pPr marL="1143000" indent="-228600">
              <a:spcBef>
                <a:spcPts val="1200"/>
              </a:spcBef>
              <a:buClr>
                <a:srgbClr val="FF9900"/>
              </a:buClr>
              <a:buFont typeface="Arial" panose="020B0604020202020204" pitchFamily="34" charset="0"/>
              <a:buChar char="•"/>
              <a:defRPr kumimoji="1" sz="2000">
                <a:solidFill>
                  <a:srgbClr val="000066"/>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9pPr>
          </a:lstStyle>
          <a:p>
            <a:pPr eaLnBrk="1" hangingPunct="1">
              <a:spcBef>
                <a:spcPct val="0"/>
              </a:spcBef>
              <a:buClrTx/>
              <a:buFontTx/>
              <a:buNone/>
            </a:pPr>
            <a:r>
              <a:rPr lang="ja-JP" altLang="en-US" sz="9600">
                <a:solidFill>
                  <a:srgbClr val="FF0000"/>
                </a:solidFill>
                <a:latin typeface="Arial" panose="020B0604020202020204" pitchFamily="34" charset="0"/>
              </a:rPr>
              <a:t>？</a:t>
            </a:r>
          </a:p>
        </p:txBody>
      </p:sp>
      <p:sp>
        <p:nvSpPr>
          <p:cNvPr id="33" name="テキスト ボックス 32">
            <a:extLst>
              <a:ext uri="{FF2B5EF4-FFF2-40B4-BE49-F238E27FC236}">
                <a16:creationId xmlns:a16="http://schemas.microsoft.com/office/drawing/2014/main" id="{DE4512F6-15D6-4597-B0DC-B063FBEF9BDC}"/>
              </a:ext>
            </a:extLst>
          </p:cNvPr>
          <p:cNvSpPr txBox="1"/>
          <p:nvPr/>
        </p:nvSpPr>
        <p:spPr>
          <a:xfrm>
            <a:off x="9022975" y="817265"/>
            <a:ext cx="2113541" cy="276999"/>
          </a:xfrm>
          <a:prstGeom prst="rect">
            <a:avLst/>
          </a:prstGeom>
          <a:solidFill>
            <a:schemeClr val="accent5">
              <a:lumMod val="20000"/>
              <a:lumOff val="80000"/>
            </a:schemeClr>
          </a:solidFill>
          <a:ln>
            <a:solidFill>
              <a:schemeClr val="tx1"/>
            </a:solidFill>
          </a:ln>
        </p:spPr>
        <p:txBody>
          <a:bodyPr wrap="square">
            <a:spAutoFit/>
          </a:bodyPr>
          <a:lstStyle/>
          <a:p>
            <a:r>
              <a:rPr kumimoji="1" lang="ja-JP" altLang="en-US" sz="1200">
                <a:latin typeface="Meiryo UI" panose="020B0604030504040204" pitchFamily="50" charset="-128"/>
                <a:ea typeface="Meiryo UI" panose="020B0604030504040204" pitchFamily="50" charset="-128"/>
              </a:rPr>
              <a:t>参考：</a:t>
            </a:r>
            <a:r>
              <a:rPr kumimoji="1" lang="en-US" altLang="ja-JP" sz="1200">
                <a:latin typeface="Meiryo UI" panose="020B0604030504040204" pitchFamily="50" charset="-128"/>
                <a:ea typeface="Meiryo UI" panose="020B0604030504040204" pitchFamily="50" charset="-128"/>
              </a:rPr>
              <a:t>BuzzJapan INFACT</a:t>
            </a:r>
            <a:endParaRPr kumimoji="1" lang="ja-JP" altLang="en-US" sz="120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FE175828-AE13-43CD-98D4-80E6F59F5F75}"/>
              </a:ext>
            </a:extLst>
          </p:cNvPr>
          <p:cNvSpPr txBox="1"/>
          <p:nvPr/>
        </p:nvSpPr>
        <p:spPr>
          <a:xfrm>
            <a:off x="190499" y="6072152"/>
            <a:ext cx="11887467" cy="738664"/>
          </a:xfrm>
          <a:prstGeom prst="rect">
            <a:avLst/>
          </a:prstGeom>
          <a:noFill/>
          <a:ln w="25400">
            <a:solidFill>
              <a:schemeClr val="tx1"/>
            </a:solidFill>
          </a:ln>
        </p:spPr>
        <p:txBody>
          <a:bodyPr wrap="square">
            <a:spAutoFit/>
          </a:bodyPr>
          <a:lstStyle/>
          <a:p>
            <a:r>
              <a:rPr lang="en-US" altLang="ja-JP" sz="1400" b="0" i="0">
                <a:solidFill>
                  <a:srgbClr val="050505"/>
                </a:solidFill>
                <a:effectLst/>
                <a:latin typeface="Meiryo UI" panose="020B0604030504040204" pitchFamily="50" charset="-128"/>
                <a:ea typeface="Meiryo UI" panose="020B0604030504040204" pitchFamily="50" charset="-128"/>
              </a:rPr>
              <a:t>E</a:t>
            </a:r>
            <a:r>
              <a:rPr lang="ja-JP" altLang="en-US" sz="1400" b="0" i="0">
                <a:solidFill>
                  <a:srgbClr val="050505"/>
                </a:solidFill>
                <a:effectLst/>
                <a:latin typeface="Meiryo UI" panose="020B0604030504040204" pitchFamily="50" charset="-128"/>
                <a:ea typeface="Meiryo UI" panose="020B0604030504040204" pitchFamily="50" charset="-128"/>
              </a:rPr>
              <a:t>ゴールドラット著ザ・チョイス：「何々だから」という理由を耳にするとき、特にその理由に抽象的な物が含まれている時は、注意しなければならない。抽象的なものは、その存在さえ疑ってかからないといけない。具体化し、その原因から引き起こされる別の結果が思いついたら、今度はそれが実際に存在しているのか確認してみる。これには、ほとんどの場合一、二秒程度で済む。                                                                                                                                </a:t>
            </a:r>
            <a:r>
              <a:rPr lang="ja-JP" altLang="en-US" sz="1400" b="1"/>
              <a:t>https://a-lab.jp/</a:t>
            </a:r>
          </a:p>
        </p:txBody>
      </p:sp>
    </p:spTree>
    <p:extLst>
      <p:ext uri="{BB962C8B-B14F-4D97-AF65-F5344CB8AC3E}">
        <p14:creationId xmlns:p14="http://schemas.microsoft.com/office/powerpoint/2010/main" val="397648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赤 × 白の背景のマーク アイコンのフラットなデザイン スタイルのベクトル イラスト。 のイラスト素材・ベクタ - . Image 85923994.">
            <a:extLst>
              <a:ext uri="{FF2B5EF4-FFF2-40B4-BE49-F238E27FC236}">
                <a16:creationId xmlns:a16="http://schemas.microsoft.com/office/drawing/2014/main" id="{5CA0C1C1-1273-4EB0-BDC0-27D466205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5710" y="228819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4">
            <a:extLst>
              <a:ext uri="{FF2B5EF4-FFF2-40B4-BE49-F238E27FC236}">
                <a16:creationId xmlns:a16="http://schemas.microsoft.com/office/drawing/2014/main" id="{4FD84C7E-1CE5-4F0E-B186-427CDF28279E}"/>
              </a:ext>
            </a:extLst>
          </p:cNvPr>
          <p:cNvSpPr/>
          <p:nvPr/>
        </p:nvSpPr>
        <p:spPr>
          <a:xfrm>
            <a:off x="9568145" y="1313909"/>
            <a:ext cx="2143125" cy="165937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a:solidFill>
                  <a:schemeClr val="tx1"/>
                </a:solidFill>
                <a:latin typeface="Meiryo UI" panose="020B0604030504040204" pitchFamily="50" charset="-128"/>
                <a:ea typeface="Meiryo UI" panose="020B0604030504040204" pitchFamily="50" charset="-128"/>
              </a:rPr>
              <a:t>新型コロナウィルスはもっと流行してもおかしくないが防げている</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5" name="角丸四角形 24">
            <a:extLst>
              <a:ext uri="{FF2B5EF4-FFF2-40B4-BE49-F238E27FC236}">
                <a16:creationId xmlns:a16="http://schemas.microsoft.com/office/drawing/2014/main" id="{1514F368-F96D-4236-A5D8-BE3C31F0C853}"/>
              </a:ext>
            </a:extLst>
          </p:cNvPr>
          <p:cNvSpPr/>
          <p:nvPr/>
        </p:nvSpPr>
        <p:spPr>
          <a:xfrm>
            <a:off x="9579348" y="3736640"/>
            <a:ext cx="2143126" cy="214312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80694363-AD26-41C6-9D16-079CBDC12B57}"/>
              </a:ext>
            </a:extLst>
          </p:cNvPr>
          <p:cNvCxnSpPr>
            <a:cxnSpLocks/>
            <a:stCxn id="5" idx="0"/>
            <a:endCxn id="3" idx="2"/>
          </p:cNvCxnSpPr>
          <p:nvPr/>
        </p:nvCxnSpPr>
        <p:spPr>
          <a:xfrm flipH="1" flipV="1">
            <a:off x="10639708" y="2973286"/>
            <a:ext cx="11203"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8" name="角丸四角形 24">
            <a:extLst>
              <a:ext uri="{FF2B5EF4-FFF2-40B4-BE49-F238E27FC236}">
                <a16:creationId xmlns:a16="http://schemas.microsoft.com/office/drawing/2014/main" id="{2A2645B2-0E67-4EE1-BF67-35D35DE0DECB}"/>
              </a:ext>
            </a:extLst>
          </p:cNvPr>
          <p:cNvSpPr/>
          <p:nvPr/>
        </p:nvSpPr>
        <p:spPr>
          <a:xfrm>
            <a:off x="3942687" y="1355171"/>
            <a:ext cx="1972640"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a:solidFill>
                  <a:schemeClr val="tx1"/>
                </a:solidFill>
                <a:latin typeface="Meiryo UI" panose="020B0604030504040204" pitchFamily="50" charset="-128"/>
                <a:ea typeface="Meiryo UI" panose="020B0604030504040204" pitchFamily="50" charset="-128"/>
              </a:rPr>
              <a:t>新型コロナウィルスはもっと流行してもおかしくないが防げている</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0" name="角丸四角形 24">
            <a:extLst>
              <a:ext uri="{FF2B5EF4-FFF2-40B4-BE49-F238E27FC236}">
                <a16:creationId xmlns:a16="http://schemas.microsoft.com/office/drawing/2014/main" id="{782E840E-3091-4FD2-AEEE-6937541F4332}"/>
              </a:ext>
            </a:extLst>
          </p:cNvPr>
          <p:cNvSpPr/>
          <p:nvPr/>
        </p:nvSpPr>
        <p:spPr>
          <a:xfrm>
            <a:off x="3942687" y="3853201"/>
            <a:ext cx="1934993" cy="207695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新型コロナウイルスは</a:t>
            </a:r>
            <a:r>
              <a:rPr lang="en-US" altLang="ja-JP" b="1" i="0">
                <a:solidFill>
                  <a:srgbClr val="000000"/>
                </a:solidFill>
                <a:effectLst/>
                <a:latin typeface="メイリオ" panose="020B0604030504040204" pitchFamily="50" charset="-128"/>
                <a:ea typeface="メイリオ" panose="020B0604030504040204" pitchFamily="50" charset="-128"/>
              </a:rPr>
              <a:t>26</a:t>
            </a:r>
            <a:r>
              <a:rPr lang="ja-JP" altLang="en-US" b="1" i="0">
                <a:solidFill>
                  <a:srgbClr val="000000"/>
                </a:solidFill>
                <a:effectLst/>
                <a:latin typeface="メイリオ" panose="020B0604030504040204" pitchFamily="50" charset="-128"/>
                <a:ea typeface="メイリオ" panose="020B0604030504040204" pitchFamily="50" charset="-128"/>
              </a:rPr>
              <a:t>～</a:t>
            </a:r>
            <a:r>
              <a:rPr lang="en-US" altLang="ja-JP" b="1" i="0">
                <a:solidFill>
                  <a:srgbClr val="000000"/>
                </a:solidFill>
                <a:effectLst/>
                <a:latin typeface="メイリオ" panose="020B0604030504040204" pitchFamily="50" charset="-128"/>
                <a:ea typeface="メイリオ" panose="020B0604030504040204" pitchFamily="50" charset="-128"/>
              </a:rPr>
              <a:t>27</a:t>
            </a:r>
            <a:r>
              <a:rPr lang="ja-JP" altLang="en-US" b="1" i="0">
                <a:solidFill>
                  <a:srgbClr val="000000"/>
                </a:solidFill>
                <a:effectLst/>
                <a:latin typeface="メイリオ" panose="020B0604030504040204" pitchFamily="50" charset="-128"/>
                <a:ea typeface="メイリオ" panose="020B0604030504040204" pitchFamily="50" charset="-128"/>
              </a:rPr>
              <a:t>度のお湯を飲むと予防できる</a:t>
            </a: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BD397811-0636-4725-8C16-1675826CB3A5}"/>
              </a:ext>
            </a:extLst>
          </p:cNvPr>
          <p:cNvCxnSpPr>
            <a:cxnSpLocks/>
            <a:stCxn id="10" idx="0"/>
            <a:endCxn id="8" idx="2"/>
          </p:cNvCxnSpPr>
          <p:nvPr/>
        </p:nvCxnSpPr>
        <p:spPr>
          <a:xfrm flipV="1">
            <a:off x="4910184" y="3014547"/>
            <a:ext cx="18823" cy="8386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2" name="角丸四角形 24">
            <a:extLst>
              <a:ext uri="{FF2B5EF4-FFF2-40B4-BE49-F238E27FC236}">
                <a16:creationId xmlns:a16="http://schemas.microsoft.com/office/drawing/2014/main" id="{E2C63A2D-5FBB-4463-B4A0-5CC2E0F16762}"/>
              </a:ext>
            </a:extLst>
          </p:cNvPr>
          <p:cNvSpPr/>
          <p:nvPr/>
        </p:nvSpPr>
        <p:spPr>
          <a:xfrm>
            <a:off x="6348051" y="1389662"/>
            <a:ext cx="2104542"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a:solidFill>
                  <a:schemeClr val="tx1"/>
                </a:solidFill>
                <a:latin typeface="Meiryo UI" panose="020B0604030504040204" pitchFamily="50" charset="-128"/>
                <a:ea typeface="Meiryo UI" panose="020B0604030504040204" pitchFamily="50" charset="-128"/>
              </a:rPr>
              <a:t>医療関係者は予防できている</a:t>
            </a: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7551FCAD-5173-4550-BE38-967B381B7BD0}"/>
              </a:ext>
            </a:extLst>
          </p:cNvPr>
          <p:cNvCxnSpPr>
            <a:cxnSpLocks/>
            <a:stCxn id="10" idx="0"/>
            <a:endCxn id="12" idx="2"/>
          </p:cNvCxnSpPr>
          <p:nvPr/>
        </p:nvCxnSpPr>
        <p:spPr>
          <a:xfrm flipV="1">
            <a:off x="4910184" y="3049038"/>
            <a:ext cx="2490138" cy="804163"/>
          </a:xfrm>
          <a:prstGeom prst="straightConnector1">
            <a:avLst/>
          </a:prstGeom>
          <a:ln w="12700">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1F16C20E-4FB7-495D-837B-D2A939780CCF}"/>
              </a:ext>
            </a:extLst>
          </p:cNvPr>
          <p:cNvCxnSpPr>
            <a:cxnSpLocks/>
            <a:stCxn id="3" idx="1"/>
            <a:endCxn id="5" idx="1"/>
          </p:cNvCxnSpPr>
          <p:nvPr/>
        </p:nvCxnSpPr>
        <p:spPr>
          <a:xfrm rot="10800000" flipH="1" flipV="1">
            <a:off x="9568144" y="2143597"/>
            <a:ext cx="11203" cy="2664605"/>
          </a:xfrm>
          <a:prstGeom prst="bentConnector3">
            <a:avLst>
              <a:gd name="adj1" fmla="val -2040525"/>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341B8C7-6808-4E8D-86C9-40B8EDE0C026}"/>
              </a:ext>
            </a:extLst>
          </p:cNvPr>
          <p:cNvSpPr txBox="1"/>
          <p:nvPr/>
        </p:nvSpPr>
        <p:spPr>
          <a:xfrm>
            <a:off x="190500" y="133871"/>
            <a:ext cx="8448674" cy="923330"/>
          </a:xfrm>
          <a:prstGeom prst="rect">
            <a:avLst/>
          </a:prstGeom>
          <a:noFill/>
          <a:ln>
            <a:noFill/>
          </a:ln>
        </p:spPr>
        <p:txBody>
          <a:bodyPr wrap="square" rtlCol="0">
            <a:spAutoFit/>
          </a:bodyPr>
          <a:lstStyle/>
          <a:p>
            <a:pPr algn="ctr"/>
            <a:r>
              <a:rPr kumimoji="1" lang="en-US" altLang="ja-JP" sz="3200" b="0" i="1" u="sng">
                <a:solidFill>
                  <a:srgbClr val="050505"/>
                </a:solidFill>
                <a:effectLst/>
                <a:latin typeface="Meiryo UI" panose="020B0604030504040204" pitchFamily="50" charset="-128"/>
                <a:ea typeface="Meiryo UI" panose="020B0604030504040204" pitchFamily="50" charset="-128"/>
              </a:rPr>
              <a:t>FakeBustersSheet</a:t>
            </a:r>
            <a:r>
              <a:rPr kumimoji="1" lang="ja-JP" altLang="en-US" sz="3600" b="0" i="1" u="sng">
                <a:solidFill>
                  <a:srgbClr val="050505"/>
                </a:solidFill>
                <a:effectLst/>
                <a:latin typeface="Meiryo UI" panose="020B0604030504040204" pitchFamily="50" charset="-128"/>
                <a:ea typeface="Meiryo UI" panose="020B0604030504040204" pitchFamily="50" charset="-128"/>
              </a:rPr>
              <a:t>　</a:t>
            </a: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a:p>
            <a:pPr algn="ct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p:txBody>
      </p:sp>
      <p:sp>
        <p:nvSpPr>
          <p:cNvPr id="17" name="吹き出し: 角を丸めた四角形 16">
            <a:extLst>
              <a:ext uri="{FF2B5EF4-FFF2-40B4-BE49-F238E27FC236}">
                <a16:creationId xmlns:a16="http://schemas.microsoft.com/office/drawing/2014/main" id="{ECD6AB31-39F1-4835-B873-EDEA01DF747D}"/>
              </a:ext>
            </a:extLst>
          </p:cNvPr>
          <p:cNvSpPr/>
          <p:nvPr/>
        </p:nvSpPr>
        <p:spPr>
          <a:xfrm>
            <a:off x="6415559" y="4166295"/>
            <a:ext cx="1993190" cy="1725244"/>
          </a:xfrm>
          <a:prstGeom prst="wedgeRoundRectCallout">
            <a:avLst>
              <a:gd name="adj1" fmla="val 13666"/>
              <a:gd name="adj2" fmla="val -120506"/>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反論：医療機関でクラスターが発生しているので、お湯で予防出来るほど簡単でない</a:t>
            </a:r>
          </a:p>
        </p:txBody>
      </p:sp>
      <p:sp>
        <p:nvSpPr>
          <p:cNvPr id="22" name="テキスト ボックス 21">
            <a:extLst>
              <a:ext uri="{FF2B5EF4-FFF2-40B4-BE49-F238E27FC236}">
                <a16:creationId xmlns:a16="http://schemas.microsoft.com/office/drawing/2014/main" id="{01A61C8B-981A-4675-820C-8136E424807D}"/>
              </a:ext>
            </a:extLst>
          </p:cNvPr>
          <p:cNvSpPr txBox="1"/>
          <p:nvPr/>
        </p:nvSpPr>
        <p:spPr>
          <a:xfrm>
            <a:off x="9022975" y="14265"/>
            <a:ext cx="3169025" cy="584775"/>
          </a:xfrm>
          <a:prstGeom prst="rect">
            <a:avLst/>
          </a:prstGeom>
          <a:solidFill>
            <a:schemeClr val="accent4">
              <a:lumMod val="40000"/>
              <a:lumOff val="60000"/>
            </a:schemeClr>
          </a:solidFill>
          <a:ln>
            <a:noFill/>
          </a:ln>
        </p:spPr>
        <p:txBody>
          <a:bodyPr wrap="square">
            <a:spAutoFit/>
          </a:bodyPr>
          <a:lstStyle/>
          <a:p>
            <a:r>
              <a:rPr lang="en-US" altLang="ja-JP" sz="1600" b="1">
                <a:latin typeface="Meiryo UI" panose="020B0604030504040204" pitchFamily="50" charset="-128"/>
                <a:ea typeface="Meiryo UI" panose="020B0604030504040204" pitchFamily="50" charset="-128"/>
              </a:rPr>
              <a:t>CLR7:</a:t>
            </a:r>
            <a:r>
              <a:rPr lang="ja-JP" altLang="en-US" sz="1600" b="1">
                <a:latin typeface="Meiryo UI" panose="020B0604030504040204" pitchFamily="50" charset="-128"/>
                <a:ea typeface="Meiryo UI" panose="020B0604030504040204" pitchFamily="50" charset="-128"/>
              </a:rPr>
              <a:t>予見される結果の検証predicted effect reservation</a:t>
            </a:r>
          </a:p>
        </p:txBody>
      </p:sp>
      <p:sp>
        <p:nvSpPr>
          <p:cNvPr id="24" name="テキスト ボックス 23">
            <a:extLst>
              <a:ext uri="{FF2B5EF4-FFF2-40B4-BE49-F238E27FC236}">
                <a16:creationId xmlns:a16="http://schemas.microsoft.com/office/drawing/2014/main" id="{D7F940FF-1F41-4182-86DB-E0F09B585DF4}"/>
              </a:ext>
            </a:extLst>
          </p:cNvPr>
          <p:cNvSpPr txBox="1"/>
          <p:nvPr/>
        </p:nvSpPr>
        <p:spPr>
          <a:xfrm>
            <a:off x="190500" y="743215"/>
            <a:ext cx="11887466" cy="369332"/>
          </a:xfrm>
          <a:prstGeom prst="rect">
            <a:avLst/>
          </a:prstGeom>
          <a:solidFill>
            <a:schemeClr val="accent2">
              <a:lumMod val="20000"/>
              <a:lumOff val="80000"/>
            </a:schemeClr>
          </a:solidFill>
          <a:ln w="25400">
            <a:solidFill>
              <a:schemeClr val="tx1"/>
            </a:solidFill>
          </a:ln>
        </p:spPr>
        <p:txBody>
          <a:bodyPr wrap="square">
            <a:spAutoFit/>
          </a:bodyPr>
          <a:lstStyle/>
          <a:p>
            <a:r>
              <a:rPr lang="ja-JP" altLang="en-US" b="1" i="0">
                <a:solidFill>
                  <a:srgbClr val="000000"/>
                </a:solidFill>
                <a:effectLst/>
                <a:latin typeface="メイリオ" panose="020B0604030504040204" pitchFamily="50" charset="-128"/>
                <a:ea typeface="メイリオ" panose="020B0604030504040204" pitchFamily="50" charset="-128"/>
              </a:rPr>
              <a:t>主張：新型コロナウイルスは</a:t>
            </a:r>
            <a:r>
              <a:rPr lang="en-US" altLang="ja-JP" b="1" i="0">
                <a:solidFill>
                  <a:srgbClr val="000000"/>
                </a:solidFill>
                <a:effectLst/>
                <a:latin typeface="メイリオ" panose="020B0604030504040204" pitchFamily="50" charset="-128"/>
                <a:ea typeface="メイリオ" panose="020B0604030504040204" pitchFamily="50" charset="-128"/>
              </a:rPr>
              <a:t>26</a:t>
            </a:r>
            <a:r>
              <a:rPr lang="ja-JP" altLang="en-US" b="1" i="0">
                <a:solidFill>
                  <a:srgbClr val="000000"/>
                </a:solidFill>
                <a:effectLst/>
                <a:latin typeface="メイリオ" panose="020B0604030504040204" pitchFamily="50" charset="-128"/>
                <a:ea typeface="メイリオ" panose="020B0604030504040204" pitchFamily="50" charset="-128"/>
              </a:rPr>
              <a:t>～</a:t>
            </a:r>
            <a:r>
              <a:rPr lang="en-US" altLang="ja-JP" b="1" i="0">
                <a:solidFill>
                  <a:srgbClr val="000000"/>
                </a:solidFill>
                <a:effectLst/>
                <a:latin typeface="メイリオ" panose="020B0604030504040204" pitchFamily="50" charset="-128"/>
                <a:ea typeface="メイリオ" panose="020B0604030504040204" pitchFamily="50" charset="-128"/>
              </a:rPr>
              <a:t>27</a:t>
            </a:r>
            <a:r>
              <a:rPr lang="ja-JP" altLang="en-US" b="1" i="0">
                <a:solidFill>
                  <a:srgbClr val="000000"/>
                </a:solidFill>
                <a:effectLst/>
                <a:latin typeface="メイリオ" panose="020B0604030504040204" pitchFamily="50" charset="-128"/>
                <a:ea typeface="メイリオ" panose="020B0604030504040204" pitchFamily="50" charset="-128"/>
              </a:rPr>
              <a:t>度のお湯を飲むと予防できるので、ある程度流行を抑えられている</a:t>
            </a:r>
            <a:endParaRPr lang="ja-JP" altLang="en-US" b="1"/>
          </a:p>
        </p:txBody>
      </p:sp>
      <p:sp>
        <p:nvSpPr>
          <p:cNvPr id="27" name="角丸四角形 24">
            <a:extLst>
              <a:ext uri="{FF2B5EF4-FFF2-40B4-BE49-F238E27FC236}">
                <a16:creationId xmlns:a16="http://schemas.microsoft.com/office/drawing/2014/main" id="{E88A2893-3185-4A3E-8C28-DFD9B6880A3D}"/>
              </a:ext>
            </a:extLst>
          </p:cNvPr>
          <p:cNvSpPr/>
          <p:nvPr/>
        </p:nvSpPr>
        <p:spPr>
          <a:xfrm>
            <a:off x="644813" y="1313909"/>
            <a:ext cx="2159321" cy="165937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a:solidFill>
                  <a:schemeClr val="tx1"/>
                </a:solidFill>
                <a:latin typeface="Meiryo UI" panose="020B0604030504040204" pitchFamily="50" charset="-128"/>
                <a:ea typeface="Meiryo UI" panose="020B0604030504040204" pitchFamily="50" charset="-128"/>
              </a:rPr>
              <a:t>新型コロナウィルスはもっと流行してもおかしくないが防げている</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28" name="角丸四角形 24">
            <a:extLst>
              <a:ext uri="{FF2B5EF4-FFF2-40B4-BE49-F238E27FC236}">
                <a16:creationId xmlns:a16="http://schemas.microsoft.com/office/drawing/2014/main" id="{B97F71A4-1F60-4E0D-88CD-F8A29B4B4C1D}"/>
              </a:ext>
            </a:extLst>
          </p:cNvPr>
          <p:cNvSpPr/>
          <p:nvPr/>
        </p:nvSpPr>
        <p:spPr>
          <a:xfrm>
            <a:off x="656015" y="3736639"/>
            <a:ext cx="2148119" cy="219351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i="0">
                <a:solidFill>
                  <a:srgbClr val="000000"/>
                </a:solidFill>
                <a:effectLst/>
                <a:latin typeface="メイリオ" panose="020B0604030504040204" pitchFamily="50" charset="-128"/>
                <a:ea typeface="メイリオ" panose="020B0604030504040204" pitchFamily="50" charset="-128"/>
              </a:rPr>
              <a:t>新型コロナウイルスは</a:t>
            </a:r>
            <a:r>
              <a:rPr lang="en-US" altLang="ja-JP" b="1" i="0">
                <a:solidFill>
                  <a:srgbClr val="000000"/>
                </a:solidFill>
                <a:effectLst/>
                <a:latin typeface="メイリオ" panose="020B0604030504040204" pitchFamily="50" charset="-128"/>
                <a:ea typeface="メイリオ" panose="020B0604030504040204" pitchFamily="50" charset="-128"/>
              </a:rPr>
              <a:t>26</a:t>
            </a:r>
            <a:r>
              <a:rPr lang="ja-JP" altLang="en-US" b="1" i="0">
                <a:solidFill>
                  <a:srgbClr val="000000"/>
                </a:solidFill>
                <a:effectLst/>
                <a:latin typeface="メイリオ" panose="020B0604030504040204" pitchFamily="50" charset="-128"/>
                <a:ea typeface="メイリオ" panose="020B0604030504040204" pitchFamily="50" charset="-128"/>
              </a:rPr>
              <a:t>～</a:t>
            </a:r>
            <a:r>
              <a:rPr lang="en-US" altLang="ja-JP" b="1" i="0">
                <a:solidFill>
                  <a:srgbClr val="000000"/>
                </a:solidFill>
                <a:effectLst/>
                <a:latin typeface="メイリオ" panose="020B0604030504040204" pitchFamily="50" charset="-128"/>
                <a:ea typeface="メイリオ" panose="020B0604030504040204" pitchFamily="50" charset="-128"/>
              </a:rPr>
              <a:t>27</a:t>
            </a:r>
            <a:r>
              <a:rPr lang="ja-JP" altLang="en-US" b="1" i="0">
                <a:solidFill>
                  <a:srgbClr val="000000"/>
                </a:solidFill>
                <a:effectLst/>
                <a:latin typeface="メイリオ" panose="020B0604030504040204" pitchFamily="50" charset="-128"/>
                <a:ea typeface="メイリオ" panose="020B0604030504040204" pitchFamily="50" charset="-128"/>
              </a:rPr>
              <a:t>度のお湯を飲むと予防できる</a:t>
            </a: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088DF6D6-B914-4E90-B89E-1FAC9A43F83F}"/>
              </a:ext>
            </a:extLst>
          </p:cNvPr>
          <p:cNvCxnSpPr>
            <a:cxnSpLocks/>
            <a:stCxn id="28" idx="0"/>
            <a:endCxn id="27" idx="2"/>
          </p:cNvCxnSpPr>
          <p:nvPr/>
        </p:nvCxnSpPr>
        <p:spPr>
          <a:xfrm flipH="1" flipV="1">
            <a:off x="1724474" y="2973285"/>
            <a:ext cx="5601"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F7D84CA-BED3-45E0-B99E-B9850D535D60}"/>
              </a:ext>
            </a:extLst>
          </p:cNvPr>
          <p:cNvSpPr/>
          <p:nvPr/>
        </p:nvSpPr>
        <p:spPr>
          <a:xfrm>
            <a:off x="190500" y="1148282"/>
            <a:ext cx="3104029"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DF4DDC7-D0E2-47C2-97E4-52C28CB81388}"/>
              </a:ext>
            </a:extLst>
          </p:cNvPr>
          <p:cNvSpPr/>
          <p:nvPr/>
        </p:nvSpPr>
        <p:spPr>
          <a:xfrm>
            <a:off x="3286180" y="1148281"/>
            <a:ext cx="5533186"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8E775C5E-0D01-498C-8CF2-CEEEDA263695}"/>
              </a:ext>
            </a:extLst>
          </p:cNvPr>
          <p:cNvSpPr/>
          <p:nvPr/>
        </p:nvSpPr>
        <p:spPr>
          <a:xfrm>
            <a:off x="8819366" y="1148280"/>
            <a:ext cx="3258601"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3" name="矢印: 右 52">
            <a:extLst>
              <a:ext uri="{FF2B5EF4-FFF2-40B4-BE49-F238E27FC236}">
                <a16:creationId xmlns:a16="http://schemas.microsoft.com/office/drawing/2014/main" id="{8937E8E0-BD9C-4624-BB72-27BFB14E98E7}"/>
              </a:ext>
            </a:extLst>
          </p:cNvPr>
          <p:cNvSpPr/>
          <p:nvPr/>
        </p:nvSpPr>
        <p:spPr>
          <a:xfrm>
            <a:off x="8626426" y="2912622"/>
            <a:ext cx="513690" cy="1151749"/>
          </a:xfrm>
          <a:prstGeom prst="rightArrow">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2" name="矢印: 右 51">
            <a:extLst>
              <a:ext uri="{FF2B5EF4-FFF2-40B4-BE49-F238E27FC236}">
                <a16:creationId xmlns:a16="http://schemas.microsoft.com/office/drawing/2014/main" id="{6C13DF8D-A788-4443-BF52-5A5FCAA3F7BF}"/>
              </a:ext>
            </a:extLst>
          </p:cNvPr>
          <p:cNvSpPr/>
          <p:nvPr/>
        </p:nvSpPr>
        <p:spPr>
          <a:xfrm>
            <a:off x="2999125" y="2875244"/>
            <a:ext cx="513690" cy="1151749"/>
          </a:xfrm>
          <a:prstGeom prst="right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147A599-D623-4DF7-8553-42834B909909}"/>
              </a:ext>
            </a:extLst>
          </p:cNvPr>
          <p:cNvSpPr/>
          <p:nvPr/>
        </p:nvSpPr>
        <p:spPr>
          <a:xfrm>
            <a:off x="11592931" y="2886146"/>
            <a:ext cx="513690" cy="1151749"/>
          </a:xfrm>
          <a:prstGeom prst="rightArrow">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3F91DFC-614C-436B-9B22-983194BCA131}"/>
              </a:ext>
            </a:extLst>
          </p:cNvPr>
          <p:cNvSpPr txBox="1">
            <a:spLocks noChangeArrowheads="1"/>
          </p:cNvSpPr>
          <p:nvPr/>
        </p:nvSpPr>
        <p:spPr bwMode="auto">
          <a:xfrm>
            <a:off x="8523214" y="3951961"/>
            <a:ext cx="141577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n"/>
              <a:defRPr kumimoji="1" sz="2800">
                <a:solidFill>
                  <a:srgbClr val="000066"/>
                </a:solidFill>
                <a:latin typeface="ＭＳ Ｐゴシック" panose="020B0600070205080204" pitchFamily="50" charset="-128"/>
                <a:ea typeface="ＭＳ Ｐゴシック" panose="020B0600070205080204" pitchFamily="50" charset="-128"/>
              </a:defRPr>
            </a:lvl1pPr>
            <a:lvl2pPr marL="742950" indent="-285750">
              <a:spcBef>
                <a:spcPts val="1200"/>
              </a:spcBef>
              <a:buClr>
                <a:srgbClr val="FF9900"/>
              </a:buClr>
              <a:buFont typeface="Wingdings" panose="05000000000000000000" pitchFamily="2" charset="2"/>
              <a:buChar char="p"/>
              <a:defRPr kumimoji="1" sz="2400">
                <a:solidFill>
                  <a:srgbClr val="000066"/>
                </a:solidFill>
                <a:latin typeface="ＭＳ Ｐゴシック" panose="020B0600070205080204" pitchFamily="50" charset="-128"/>
                <a:ea typeface="ＭＳ Ｐゴシック" panose="020B0600070205080204" pitchFamily="50" charset="-128"/>
              </a:defRPr>
            </a:lvl2pPr>
            <a:lvl3pPr marL="1143000" indent="-228600">
              <a:spcBef>
                <a:spcPts val="1200"/>
              </a:spcBef>
              <a:buClr>
                <a:srgbClr val="FF9900"/>
              </a:buClr>
              <a:buFont typeface="Arial" panose="020B0604020202020204" pitchFamily="34" charset="0"/>
              <a:buChar char="•"/>
              <a:defRPr kumimoji="1" sz="2000">
                <a:solidFill>
                  <a:srgbClr val="000066"/>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9pPr>
          </a:lstStyle>
          <a:p>
            <a:pPr eaLnBrk="1" hangingPunct="1">
              <a:spcBef>
                <a:spcPct val="0"/>
              </a:spcBef>
              <a:buClrTx/>
              <a:buFontTx/>
              <a:buNone/>
            </a:pPr>
            <a:r>
              <a:rPr lang="ja-JP" altLang="en-US" sz="9600">
                <a:solidFill>
                  <a:srgbClr val="FF0000"/>
                </a:solidFill>
                <a:latin typeface="Arial" panose="020B0604020202020204" pitchFamily="34" charset="0"/>
              </a:rPr>
              <a:t>？</a:t>
            </a:r>
          </a:p>
        </p:txBody>
      </p:sp>
      <p:sp>
        <p:nvSpPr>
          <p:cNvPr id="33" name="テキスト ボックス 32">
            <a:extLst>
              <a:ext uri="{FF2B5EF4-FFF2-40B4-BE49-F238E27FC236}">
                <a16:creationId xmlns:a16="http://schemas.microsoft.com/office/drawing/2014/main" id="{7858D799-A0DD-499F-9EB2-46A1390BC078}"/>
              </a:ext>
            </a:extLst>
          </p:cNvPr>
          <p:cNvSpPr txBox="1"/>
          <p:nvPr/>
        </p:nvSpPr>
        <p:spPr>
          <a:xfrm>
            <a:off x="9732195" y="983022"/>
            <a:ext cx="2113541" cy="276999"/>
          </a:xfrm>
          <a:prstGeom prst="rect">
            <a:avLst/>
          </a:prstGeom>
          <a:solidFill>
            <a:schemeClr val="accent5">
              <a:lumMod val="20000"/>
              <a:lumOff val="80000"/>
            </a:schemeClr>
          </a:solidFill>
          <a:ln>
            <a:solidFill>
              <a:schemeClr val="tx1"/>
            </a:solidFill>
          </a:ln>
        </p:spPr>
        <p:txBody>
          <a:bodyPr wrap="square">
            <a:spAutoFit/>
          </a:bodyPr>
          <a:lstStyle/>
          <a:p>
            <a:r>
              <a:rPr kumimoji="1" lang="ja-JP" altLang="en-US" sz="1200">
                <a:latin typeface="Meiryo UI" panose="020B0604030504040204" pitchFamily="50" charset="-128"/>
                <a:ea typeface="Meiryo UI" panose="020B0604030504040204" pitchFamily="50" charset="-128"/>
              </a:rPr>
              <a:t>参考：</a:t>
            </a:r>
            <a:r>
              <a:rPr kumimoji="1" lang="en-US" altLang="ja-JP" sz="1200">
                <a:latin typeface="Meiryo UI" panose="020B0604030504040204" pitchFamily="50" charset="-128"/>
                <a:ea typeface="Meiryo UI" panose="020B0604030504040204" pitchFamily="50" charset="-128"/>
              </a:rPr>
              <a:t>BuzzJapan INFACT</a:t>
            </a:r>
            <a:endParaRPr kumimoji="1" lang="ja-JP" altLang="en-US" sz="120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18B35D1F-C709-4E6A-9FEF-49B9343E2A96}"/>
              </a:ext>
            </a:extLst>
          </p:cNvPr>
          <p:cNvSpPr txBox="1"/>
          <p:nvPr/>
        </p:nvSpPr>
        <p:spPr>
          <a:xfrm>
            <a:off x="190499" y="6072152"/>
            <a:ext cx="11887467" cy="738664"/>
          </a:xfrm>
          <a:prstGeom prst="rect">
            <a:avLst/>
          </a:prstGeom>
          <a:noFill/>
          <a:ln w="25400">
            <a:solidFill>
              <a:schemeClr val="tx1"/>
            </a:solidFill>
          </a:ln>
        </p:spPr>
        <p:txBody>
          <a:bodyPr wrap="square">
            <a:spAutoFit/>
          </a:bodyPr>
          <a:lstStyle/>
          <a:p>
            <a:r>
              <a:rPr lang="en-US" altLang="ja-JP" sz="1400" b="0" i="0">
                <a:solidFill>
                  <a:srgbClr val="050505"/>
                </a:solidFill>
                <a:effectLst/>
                <a:latin typeface="Meiryo UI" panose="020B0604030504040204" pitchFamily="50" charset="-128"/>
                <a:ea typeface="Meiryo UI" panose="020B0604030504040204" pitchFamily="50" charset="-128"/>
              </a:rPr>
              <a:t>E</a:t>
            </a:r>
            <a:r>
              <a:rPr lang="ja-JP" altLang="en-US" sz="1400" b="0" i="0">
                <a:solidFill>
                  <a:srgbClr val="050505"/>
                </a:solidFill>
                <a:effectLst/>
                <a:latin typeface="Meiryo UI" panose="020B0604030504040204" pitchFamily="50" charset="-128"/>
                <a:ea typeface="Meiryo UI" panose="020B0604030504040204" pitchFamily="50" charset="-128"/>
              </a:rPr>
              <a:t>ゴールドラット著ザ・チョイス：「何々だから」という理由を耳にするとき、特にその理由に抽象的な物が含まれている時は、注意しなければならない。抽象的なものは、その存在さえ疑ってかからないといけない。具体化し、その原因から引き起こされる別の結果が思いついたら、今度はそれが実際に存在しているのか確認してみる。これには、ほとんどの場合一、二秒程度で済む。                                                                                                                                </a:t>
            </a:r>
            <a:r>
              <a:rPr lang="ja-JP" altLang="en-US" sz="1400" b="1"/>
              <a:t>https://a-lab.jp/</a:t>
            </a:r>
          </a:p>
        </p:txBody>
      </p:sp>
    </p:spTree>
    <p:extLst>
      <p:ext uri="{BB962C8B-B14F-4D97-AF65-F5344CB8AC3E}">
        <p14:creationId xmlns:p14="http://schemas.microsoft.com/office/powerpoint/2010/main" val="331713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赤 × 白の背景のマーク アイコンのフラットなデザイン スタイルのベクトル イラスト。 のイラスト素材・ベクタ - . Image 85923994.">
            <a:extLst>
              <a:ext uri="{FF2B5EF4-FFF2-40B4-BE49-F238E27FC236}">
                <a16:creationId xmlns:a16="http://schemas.microsoft.com/office/drawing/2014/main" id="{5CA0C1C1-1273-4EB0-BDC0-27D466205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5710" y="228819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4">
            <a:extLst>
              <a:ext uri="{FF2B5EF4-FFF2-40B4-BE49-F238E27FC236}">
                <a16:creationId xmlns:a16="http://schemas.microsoft.com/office/drawing/2014/main" id="{4FD84C7E-1CE5-4F0E-B186-427CDF28279E}"/>
              </a:ext>
            </a:extLst>
          </p:cNvPr>
          <p:cNvSpPr/>
          <p:nvPr/>
        </p:nvSpPr>
        <p:spPr>
          <a:xfrm>
            <a:off x="9568145" y="1313909"/>
            <a:ext cx="2143125" cy="165937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怪我をする</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5" name="角丸四角形 24">
            <a:extLst>
              <a:ext uri="{FF2B5EF4-FFF2-40B4-BE49-F238E27FC236}">
                <a16:creationId xmlns:a16="http://schemas.microsoft.com/office/drawing/2014/main" id="{1514F368-F96D-4236-A5D8-BE3C31F0C853}"/>
              </a:ext>
            </a:extLst>
          </p:cNvPr>
          <p:cNvSpPr/>
          <p:nvPr/>
        </p:nvSpPr>
        <p:spPr>
          <a:xfrm>
            <a:off x="9579348" y="3736640"/>
            <a:ext cx="2143126" cy="214312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80694363-AD26-41C6-9D16-079CBDC12B57}"/>
              </a:ext>
            </a:extLst>
          </p:cNvPr>
          <p:cNvCxnSpPr>
            <a:cxnSpLocks/>
            <a:stCxn id="5" idx="0"/>
            <a:endCxn id="3" idx="2"/>
          </p:cNvCxnSpPr>
          <p:nvPr/>
        </p:nvCxnSpPr>
        <p:spPr>
          <a:xfrm flipH="1" flipV="1">
            <a:off x="10639708" y="2973286"/>
            <a:ext cx="11203"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8" name="角丸四角形 24">
            <a:extLst>
              <a:ext uri="{FF2B5EF4-FFF2-40B4-BE49-F238E27FC236}">
                <a16:creationId xmlns:a16="http://schemas.microsoft.com/office/drawing/2014/main" id="{2A2645B2-0E67-4EE1-BF67-35D35DE0DECB}"/>
              </a:ext>
            </a:extLst>
          </p:cNvPr>
          <p:cNvSpPr/>
          <p:nvPr/>
        </p:nvSpPr>
        <p:spPr>
          <a:xfrm>
            <a:off x="3942687" y="1355171"/>
            <a:ext cx="1972640"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私が</a:t>
            </a:r>
            <a:endParaRPr lang="en-US" altLang="ja-JP" sz="2000" b="1">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怪我をした</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10" name="角丸四角形 24">
            <a:extLst>
              <a:ext uri="{FF2B5EF4-FFF2-40B4-BE49-F238E27FC236}">
                <a16:creationId xmlns:a16="http://schemas.microsoft.com/office/drawing/2014/main" id="{782E840E-3091-4FD2-AEEE-6937541F4332}"/>
              </a:ext>
            </a:extLst>
          </p:cNvPr>
          <p:cNvSpPr/>
          <p:nvPr/>
        </p:nvSpPr>
        <p:spPr>
          <a:xfrm>
            <a:off x="3942687" y="3853201"/>
            <a:ext cx="1934993" cy="207695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sz="2000" b="1">
                <a:solidFill>
                  <a:schemeClr val="tx1"/>
                </a:solidFill>
                <a:latin typeface="Meiryo UI" panose="020B0604030504040204" pitchFamily="50" charset="-128"/>
                <a:ea typeface="Meiryo UI" panose="020B0604030504040204" pitchFamily="50" charset="-128"/>
              </a:rPr>
              <a:t>13</a:t>
            </a:r>
            <a:r>
              <a:rPr lang="ja-JP" altLang="en-US" sz="2000" b="1">
                <a:solidFill>
                  <a:schemeClr val="tx1"/>
                </a:solidFill>
                <a:latin typeface="Meiryo UI" panose="020B0604030504040204" pitchFamily="50" charset="-128"/>
                <a:ea typeface="Meiryo UI" panose="020B0604030504040204" pitchFamily="50" charset="-128"/>
              </a:rPr>
              <a:t>日の金曜日は不吉な日である</a:t>
            </a: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BD397811-0636-4725-8C16-1675826CB3A5}"/>
              </a:ext>
            </a:extLst>
          </p:cNvPr>
          <p:cNvCxnSpPr>
            <a:cxnSpLocks/>
            <a:stCxn id="10" idx="0"/>
            <a:endCxn id="8" idx="2"/>
          </p:cNvCxnSpPr>
          <p:nvPr/>
        </p:nvCxnSpPr>
        <p:spPr>
          <a:xfrm flipV="1">
            <a:off x="4910184" y="3014547"/>
            <a:ext cx="18823" cy="8386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2" name="角丸四角形 24">
            <a:extLst>
              <a:ext uri="{FF2B5EF4-FFF2-40B4-BE49-F238E27FC236}">
                <a16:creationId xmlns:a16="http://schemas.microsoft.com/office/drawing/2014/main" id="{E2C63A2D-5FBB-4463-B4A0-5CC2E0F16762}"/>
              </a:ext>
            </a:extLst>
          </p:cNvPr>
          <p:cNvSpPr/>
          <p:nvPr/>
        </p:nvSpPr>
        <p:spPr>
          <a:xfrm>
            <a:off x="6348051" y="1389662"/>
            <a:ext cx="2104542"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他の人も</a:t>
            </a:r>
            <a:endParaRPr lang="en-US" altLang="ja-JP" sz="2000" b="1">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怪我をする</a:t>
            </a: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7551FCAD-5173-4550-BE38-967B381B7BD0}"/>
              </a:ext>
            </a:extLst>
          </p:cNvPr>
          <p:cNvCxnSpPr>
            <a:cxnSpLocks/>
            <a:stCxn id="10" idx="0"/>
            <a:endCxn id="12" idx="2"/>
          </p:cNvCxnSpPr>
          <p:nvPr/>
        </p:nvCxnSpPr>
        <p:spPr>
          <a:xfrm flipV="1">
            <a:off x="4910184" y="3049038"/>
            <a:ext cx="2490138" cy="804163"/>
          </a:xfrm>
          <a:prstGeom prst="straightConnector1">
            <a:avLst/>
          </a:prstGeom>
          <a:ln w="12700">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1F16C20E-4FB7-495D-837B-D2A939780CCF}"/>
              </a:ext>
            </a:extLst>
          </p:cNvPr>
          <p:cNvCxnSpPr>
            <a:cxnSpLocks/>
            <a:stCxn id="3" idx="1"/>
            <a:endCxn id="5" idx="1"/>
          </p:cNvCxnSpPr>
          <p:nvPr/>
        </p:nvCxnSpPr>
        <p:spPr>
          <a:xfrm rot="10800000" flipH="1" flipV="1">
            <a:off x="9568144" y="2143597"/>
            <a:ext cx="11203" cy="2664605"/>
          </a:xfrm>
          <a:prstGeom prst="bentConnector3">
            <a:avLst>
              <a:gd name="adj1" fmla="val -2040525"/>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341B8C7-6808-4E8D-86C9-40B8EDE0C026}"/>
              </a:ext>
            </a:extLst>
          </p:cNvPr>
          <p:cNvSpPr txBox="1"/>
          <p:nvPr/>
        </p:nvSpPr>
        <p:spPr>
          <a:xfrm>
            <a:off x="190500" y="133871"/>
            <a:ext cx="8448674" cy="923330"/>
          </a:xfrm>
          <a:prstGeom prst="rect">
            <a:avLst/>
          </a:prstGeom>
          <a:noFill/>
          <a:ln>
            <a:noFill/>
          </a:ln>
        </p:spPr>
        <p:txBody>
          <a:bodyPr wrap="square" rtlCol="0">
            <a:spAutoFit/>
          </a:bodyPr>
          <a:lstStyle/>
          <a:p>
            <a:pPr algn="ctr"/>
            <a:r>
              <a:rPr kumimoji="1" lang="en-US" altLang="ja-JP" sz="3200" b="0" i="1" u="sng">
                <a:solidFill>
                  <a:srgbClr val="050505"/>
                </a:solidFill>
                <a:effectLst/>
                <a:latin typeface="Meiryo UI" panose="020B0604030504040204" pitchFamily="50" charset="-128"/>
                <a:ea typeface="Meiryo UI" panose="020B0604030504040204" pitchFamily="50" charset="-128"/>
              </a:rPr>
              <a:t>FakeBustersSheet</a:t>
            </a:r>
            <a:r>
              <a:rPr kumimoji="1" lang="ja-JP" altLang="en-US" sz="3600" b="0" i="1" u="sng">
                <a:solidFill>
                  <a:srgbClr val="050505"/>
                </a:solidFill>
                <a:effectLst/>
                <a:latin typeface="Meiryo UI" panose="020B0604030504040204" pitchFamily="50" charset="-128"/>
                <a:ea typeface="Meiryo UI" panose="020B0604030504040204" pitchFamily="50" charset="-128"/>
              </a:rPr>
              <a:t>　</a:t>
            </a: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a:p>
            <a:pPr algn="ct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p:txBody>
      </p:sp>
      <p:sp>
        <p:nvSpPr>
          <p:cNvPr id="17" name="吹き出し: 角を丸めた四角形 16">
            <a:extLst>
              <a:ext uri="{FF2B5EF4-FFF2-40B4-BE49-F238E27FC236}">
                <a16:creationId xmlns:a16="http://schemas.microsoft.com/office/drawing/2014/main" id="{ECD6AB31-39F1-4835-B873-EDEA01DF747D}"/>
              </a:ext>
            </a:extLst>
          </p:cNvPr>
          <p:cNvSpPr/>
          <p:nvPr/>
        </p:nvSpPr>
        <p:spPr>
          <a:xfrm>
            <a:off x="6415559" y="4166295"/>
            <a:ext cx="1993190" cy="1725244"/>
          </a:xfrm>
          <a:prstGeom prst="wedgeRoundRectCallout">
            <a:avLst>
              <a:gd name="adj1" fmla="val 13666"/>
              <a:gd name="adj2" fmla="val -120506"/>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latin typeface="Meiryo UI" panose="020B0604030504040204" pitchFamily="50" charset="-128"/>
                <a:ea typeface="Meiryo UI" panose="020B0604030504040204" pitchFamily="50" charset="-128"/>
              </a:rPr>
              <a:t>反論：他の人は怪我をしていないので</a:t>
            </a:r>
            <a:r>
              <a:rPr kumimoji="1" lang="en-US" altLang="ja-JP" sz="2000" b="1">
                <a:solidFill>
                  <a:schemeClr val="tx1"/>
                </a:solidFill>
                <a:latin typeface="Meiryo UI" panose="020B0604030504040204" pitchFamily="50" charset="-128"/>
                <a:ea typeface="Meiryo UI" panose="020B0604030504040204" pitchFamily="50" charset="-128"/>
              </a:rPr>
              <a:t>13</a:t>
            </a:r>
            <a:r>
              <a:rPr kumimoji="1" lang="ja-JP" altLang="en-US" sz="2000" b="1">
                <a:solidFill>
                  <a:schemeClr val="tx1"/>
                </a:solidFill>
                <a:latin typeface="Meiryo UI" panose="020B0604030504040204" pitchFamily="50" charset="-128"/>
                <a:ea typeface="Meiryo UI" panose="020B0604030504040204" pitchFamily="50" charset="-128"/>
              </a:rPr>
              <a:t>日の金曜日は原因と言えない</a:t>
            </a:r>
          </a:p>
        </p:txBody>
      </p:sp>
      <p:sp>
        <p:nvSpPr>
          <p:cNvPr id="22" name="テキスト ボックス 21">
            <a:extLst>
              <a:ext uri="{FF2B5EF4-FFF2-40B4-BE49-F238E27FC236}">
                <a16:creationId xmlns:a16="http://schemas.microsoft.com/office/drawing/2014/main" id="{01A61C8B-981A-4675-820C-8136E424807D}"/>
              </a:ext>
            </a:extLst>
          </p:cNvPr>
          <p:cNvSpPr txBox="1"/>
          <p:nvPr/>
        </p:nvSpPr>
        <p:spPr>
          <a:xfrm>
            <a:off x="9022975" y="14265"/>
            <a:ext cx="3169025" cy="584775"/>
          </a:xfrm>
          <a:prstGeom prst="rect">
            <a:avLst/>
          </a:prstGeom>
          <a:solidFill>
            <a:schemeClr val="accent4">
              <a:lumMod val="40000"/>
              <a:lumOff val="60000"/>
            </a:schemeClr>
          </a:solidFill>
          <a:ln>
            <a:noFill/>
          </a:ln>
        </p:spPr>
        <p:txBody>
          <a:bodyPr wrap="square">
            <a:spAutoFit/>
          </a:bodyPr>
          <a:lstStyle/>
          <a:p>
            <a:r>
              <a:rPr lang="en-US" altLang="ja-JP" sz="1600" b="1">
                <a:latin typeface="Meiryo UI" panose="020B0604030504040204" pitchFamily="50" charset="-128"/>
                <a:ea typeface="Meiryo UI" panose="020B0604030504040204" pitchFamily="50" charset="-128"/>
              </a:rPr>
              <a:t>CLR7:</a:t>
            </a:r>
            <a:r>
              <a:rPr lang="ja-JP" altLang="en-US" sz="1600" b="1">
                <a:latin typeface="Meiryo UI" panose="020B0604030504040204" pitchFamily="50" charset="-128"/>
                <a:ea typeface="Meiryo UI" panose="020B0604030504040204" pitchFamily="50" charset="-128"/>
              </a:rPr>
              <a:t>予見される結果の検証predicted effect reservation</a:t>
            </a:r>
          </a:p>
        </p:txBody>
      </p:sp>
      <p:sp>
        <p:nvSpPr>
          <p:cNvPr id="24" name="テキスト ボックス 23">
            <a:extLst>
              <a:ext uri="{FF2B5EF4-FFF2-40B4-BE49-F238E27FC236}">
                <a16:creationId xmlns:a16="http://schemas.microsoft.com/office/drawing/2014/main" id="{D7F940FF-1F41-4182-86DB-E0F09B585DF4}"/>
              </a:ext>
            </a:extLst>
          </p:cNvPr>
          <p:cNvSpPr txBox="1"/>
          <p:nvPr/>
        </p:nvSpPr>
        <p:spPr>
          <a:xfrm>
            <a:off x="190500" y="743215"/>
            <a:ext cx="11887466" cy="369332"/>
          </a:xfrm>
          <a:prstGeom prst="rect">
            <a:avLst/>
          </a:prstGeom>
          <a:solidFill>
            <a:schemeClr val="accent2">
              <a:lumMod val="20000"/>
              <a:lumOff val="80000"/>
            </a:schemeClr>
          </a:solidFill>
          <a:ln w="25400">
            <a:solidFill>
              <a:schemeClr val="tx1"/>
            </a:solidFill>
          </a:ln>
        </p:spPr>
        <p:txBody>
          <a:bodyPr wrap="square">
            <a:spAutoFit/>
          </a:bodyPr>
          <a:lstStyle/>
          <a:p>
            <a:r>
              <a:rPr lang="ja-JP" altLang="en-US" b="1" i="0">
                <a:solidFill>
                  <a:srgbClr val="000000"/>
                </a:solidFill>
                <a:effectLst/>
                <a:latin typeface="メイリオ" panose="020B0604030504040204" pitchFamily="50" charset="-128"/>
                <a:ea typeface="メイリオ" panose="020B0604030504040204" pitchFamily="50" charset="-128"/>
              </a:rPr>
              <a:t>主張：</a:t>
            </a:r>
            <a:r>
              <a:rPr lang="en-US" altLang="ja-JP" b="1" i="0">
                <a:solidFill>
                  <a:srgbClr val="000000"/>
                </a:solidFill>
                <a:effectLst/>
                <a:latin typeface="メイリオ" panose="020B0604030504040204" pitchFamily="50" charset="-128"/>
                <a:ea typeface="メイリオ" panose="020B0604030504040204" pitchFamily="50" charset="-128"/>
              </a:rPr>
              <a:t>13</a:t>
            </a:r>
            <a:r>
              <a:rPr lang="ja-JP" altLang="en-US" b="1" i="0">
                <a:solidFill>
                  <a:srgbClr val="000000"/>
                </a:solidFill>
                <a:effectLst/>
                <a:latin typeface="メイリオ" panose="020B0604030504040204" pitchFamily="50" charset="-128"/>
                <a:ea typeface="メイリオ" panose="020B0604030504040204" pitchFamily="50" charset="-128"/>
              </a:rPr>
              <a:t>日の金曜日だから怪我をした</a:t>
            </a:r>
            <a:endParaRPr lang="ja-JP" altLang="en-US" b="1"/>
          </a:p>
        </p:txBody>
      </p:sp>
      <p:sp>
        <p:nvSpPr>
          <p:cNvPr id="27" name="角丸四角形 24">
            <a:extLst>
              <a:ext uri="{FF2B5EF4-FFF2-40B4-BE49-F238E27FC236}">
                <a16:creationId xmlns:a16="http://schemas.microsoft.com/office/drawing/2014/main" id="{E88A2893-3185-4A3E-8C28-DFD9B6880A3D}"/>
              </a:ext>
            </a:extLst>
          </p:cNvPr>
          <p:cNvSpPr/>
          <p:nvPr/>
        </p:nvSpPr>
        <p:spPr>
          <a:xfrm>
            <a:off x="644813" y="1313909"/>
            <a:ext cx="2159321" cy="165937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怪我をする</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28" name="角丸四角形 24">
            <a:extLst>
              <a:ext uri="{FF2B5EF4-FFF2-40B4-BE49-F238E27FC236}">
                <a16:creationId xmlns:a16="http://schemas.microsoft.com/office/drawing/2014/main" id="{B97F71A4-1F60-4E0D-88CD-F8A29B4B4C1D}"/>
              </a:ext>
            </a:extLst>
          </p:cNvPr>
          <p:cNvSpPr/>
          <p:nvPr/>
        </p:nvSpPr>
        <p:spPr>
          <a:xfrm>
            <a:off x="656015" y="3736639"/>
            <a:ext cx="2148119" cy="219351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ja-JP" sz="2000" b="1">
                <a:solidFill>
                  <a:schemeClr val="tx1"/>
                </a:solidFill>
                <a:latin typeface="Meiryo UI" panose="020B0604030504040204" pitchFamily="50" charset="-128"/>
                <a:ea typeface="Meiryo UI" panose="020B0604030504040204" pitchFamily="50" charset="-128"/>
              </a:rPr>
              <a:t>13</a:t>
            </a:r>
            <a:r>
              <a:rPr lang="ja-JP" altLang="en-US" sz="2000" b="1">
                <a:solidFill>
                  <a:schemeClr val="tx1"/>
                </a:solidFill>
                <a:latin typeface="Meiryo UI" panose="020B0604030504040204" pitchFamily="50" charset="-128"/>
                <a:ea typeface="Meiryo UI" panose="020B0604030504040204" pitchFamily="50" charset="-128"/>
              </a:rPr>
              <a:t>日の金曜日</a:t>
            </a: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088DF6D6-B914-4E90-B89E-1FAC9A43F83F}"/>
              </a:ext>
            </a:extLst>
          </p:cNvPr>
          <p:cNvCxnSpPr>
            <a:cxnSpLocks/>
            <a:stCxn id="28" idx="0"/>
            <a:endCxn id="27" idx="2"/>
          </p:cNvCxnSpPr>
          <p:nvPr/>
        </p:nvCxnSpPr>
        <p:spPr>
          <a:xfrm flipH="1" flipV="1">
            <a:off x="1724474" y="2973285"/>
            <a:ext cx="5601"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F7D84CA-BED3-45E0-B99E-B9850D535D60}"/>
              </a:ext>
            </a:extLst>
          </p:cNvPr>
          <p:cNvSpPr/>
          <p:nvPr/>
        </p:nvSpPr>
        <p:spPr>
          <a:xfrm>
            <a:off x="190500" y="1148282"/>
            <a:ext cx="3104029"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DF4DDC7-D0E2-47C2-97E4-52C28CB81388}"/>
              </a:ext>
            </a:extLst>
          </p:cNvPr>
          <p:cNvSpPr/>
          <p:nvPr/>
        </p:nvSpPr>
        <p:spPr>
          <a:xfrm>
            <a:off x="3286180" y="1148281"/>
            <a:ext cx="5533186"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8E775C5E-0D01-498C-8CF2-CEEEDA263695}"/>
              </a:ext>
            </a:extLst>
          </p:cNvPr>
          <p:cNvSpPr/>
          <p:nvPr/>
        </p:nvSpPr>
        <p:spPr>
          <a:xfrm>
            <a:off x="8819366" y="1148280"/>
            <a:ext cx="3258601"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3" name="矢印: 右 52">
            <a:extLst>
              <a:ext uri="{FF2B5EF4-FFF2-40B4-BE49-F238E27FC236}">
                <a16:creationId xmlns:a16="http://schemas.microsoft.com/office/drawing/2014/main" id="{8937E8E0-BD9C-4624-BB72-27BFB14E98E7}"/>
              </a:ext>
            </a:extLst>
          </p:cNvPr>
          <p:cNvSpPr/>
          <p:nvPr/>
        </p:nvSpPr>
        <p:spPr>
          <a:xfrm>
            <a:off x="8626426" y="2912622"/>
            <a:ext cx="513690" cy="1151749"/>
          </a:xfrm>
          <a:prstGeom prst="rightArrow">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52" name="矢印: 右 51">
            <a:extLst>
              <a:ext uri="{FF2B5EF4-FFF2-40B4-BE49-F238E27FC236}">
                <a16:creationId xmlns:a16="http://schemas.microsoft.com/office/drawing/2014/main" id="{6C13DF8D-A788-4443-BF52-5A5FCAA3F7BF}"/>
              </a:ext>
            </a:extLst>
          </p:cNvPr>
          <p:cNvSpPr/>
          <p:nvPr/>
        </p:nvSpPr>
        <p:spPr>
          <a:xfrm>
            <a:off x="2999125" y="2875244"/>
            <a:ext cx="513690" cy="1151749"/>
          </a:xfrm>
          <a:prstGeom prst="right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147A599-D623-4DF7-8553-42834B909909}"/>
              </a:ext>
            </a:extLst>
          </p:cNvPr>
          <p:cNvSpPr/>
          <p:nvPr/>
        </p:nvSpPr>
        <p:spPr>
          <a:xfrm>
            <a:off x="11592931" y="2886146"/>
            <a:ext cx="513690" cy="1151749"/>
          </a:xfrm>
          <a:prstGeom prst="rightArrow">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3F91DFC-614C-436B-9B22-983194BCA131}"/>
              </a:ext>
            </a:extLst>
          </p:cNvPr>
          <p:cNvSpPr txBox="1">
            <a:spLocks noChangeArrowheads="1"/>
          </p:cNvSpPr>
          <p:nvPr/>
        </p:nvSpPr>
        <p:spPr bwMode="auto">
          <a:xfrm>
            <a:off x="8523214" y="3951961"/>
            <a:ext cx="1659429"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n"/>
              <a:defRPr kumimoji="1" sz="2800">
                <a:solidFill>
                  <a:srgbClr val="000066"/>
                </a:solidFill>
                <a:latin typeface="ＭＳ Ｐゴシック" panose="020B0600070205080204" pitchFamily="50" charset="-128"/>
                <a:ea typeface="ＭＳ Ｐゴシック" panose="020B0600070205080204" pitchFamily="50" charset="-128"/>
              </a:defRPr>
            </a:lvl1pPr>
            <a:lvl2pPr marL="742950" indent="-285750">
              <a:spcBef>
                <a:spcPts val="1200"/>
              </a:spcBef>
              <a:buClr>
                <a:srgbClr val="FF9900"/>
              </a:buClr>
              <a:buFont typeface="Wingdings" panose="05000000000000000000" pitchFamily="2" charset="2"/>
              <a:buChar char="p"/>
              <a:defRPr kumimoji="1" sz="2400">
                <a:solidFill>
                  <a:srgbClr val="000066"/>
                </a:solidFill>
                <a:latin typeface="ＭＳ Ｐゴシック" panose="020B0600070205080204" pitchFamily="50" charset="-128"/>
                <a:ea typeface="ＭＳ Ｐゴシック" panose="020B0600070205080204" pitchFamily="50" charset="-128"/>
              </a:defRPr>
            </a:lvl2pPr>
            <a:lvl3pPr marL="1143000" indent="-228600">
              <a:spcBef>
                <a:spcPts val="1200"/>
              </a:spcBef>
              <a:buClr>
                <a:srgbClr val="FF9900"/>
              </a:buClr>
              <a:buFont typeface="Arial" panose="020B0604020202020204" pitchFamily="34" charset="0"/>
              <a:buChar char="•"/>
              <a:defRPr kumimoji="1" sz="2000">
                <a:solidFill>
                  <a:srgbClr val="000066"/>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9pPr>
          </a:lstStyle>
          <a:p>
            <a:pPr eaLnBrk="1" hangingPunct="1">
              <a:spcBef>
                <a:spcPct val="0"/>
              </a:spcBef>
              <a:buClrTx/>
              <a:buFontTx/>
              <a:buNone/>
            </a:pPr>
            <a:r>
              <a:rPr lang="ja-JP" altLang="en-US" sz="11500">
                <a:solidFill>
                  <a:srgbClr val="FF0000"/>
                </a:solidFill>
                <a:latin typeface="Arial" panose="020B0604020202020204" pitchFamily="34" charset="0"/>
              </a:rPr>
              <a:t>？</a:t>
            </a:r>
          </a:p>
        </p:txBody>
      </p:sp>
      <p:sp>
        <p:nvSpPr>
          <p:cNvPr id="33" name="テキスト ボックス 32">
            <a:extLst>
              <a:ext uri="{FF2B5EF4-FFF2-40B4-BE49-F238E27FC236}">
                <a16:creationId xmlns:a16="http://schemas.microsoft.com/office/drawing/2014/main" id="{3C0CF3C6-3641-497A-AEBE-B0592F8CEAC9}"/>
              </a:ext>
            </a:extLst>
          </p:cNvPr>
          <p:cNvSpPr txBox="1"/>
          <p:nvPr/>
        </p:nvSpPr>
        <p:spPr>
          <a:xfrm>
            <a:off x="6021938" y="721058"/>
            <a:ext cx="6112042" cy="369332"/>
          </a:xfrm>
          <a:prstGeom prst="rect">
            <a:avLst/>
          </a:prstGeom>
          <a:solidFill>
            <a:srgbClr val="FFFF00"/>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i="0">
                <a:solidFill>
                  <a:srgbClr val="000000"/>
                </a:solidFill>
                <a:effectLst/>
                <a:latin typeface="UD新ゴ R JIS2004"/>
              </a:rPr>
              <a:t>引用：ロンリのちから　（１３）「だから」に反論する</a:t>
            </a:r>
          </a:p>
        </p:txBody>
      </p:sp>
      <p:sp>
        <p:nvSpPr>
          <p:cNvPr id="34" name="テキスト ボックス 33">
            <a:extLst>
              <a:ext uri="{FF2B5EF4-FFF2-40B4-BE49-F238E27FC236}">
                <a16:creationId xmlns:a16="http://schemas.microsoft.com/office/drawing/2014/main" id="{3B40D3E8-ADB9-4716-A270-507FE17C54AF}"/>
              </a:ext>
            </a:extLst>
          </p:cNvPr>
          <p:cNvSpPr txBox="1"/>
          <p:nvPr/>
        </p:nvSpPr>
        <p:spPr>
          <a:xfrm>
            <a:off x="190499" y="6072152"/>
            <a:ext cx="11887467" cy="738664"/>
          </a:xfrm>
          <a:prstGeom prst="rect">
            <a:avLst/>
          </a:prstGeom>
          <a:noFill/>
          <a:ln w="25400">
            <a:solidFill>
              <a:schemeClr val="tx1"/>
            </a:solidFill>
          </a:ln>
        </p:spPr>
        <p:txBody>
          <a:bodyPr wrap="square">
            <a:spAutoFit/>
          </a:bodyPr>
          <a:lstStyle/>
          <a:p>
            <a:r>
              <a:rPr lang="en-US" altLang="ja-JP" sz="1400" b="0" i="0">
                <a:solidFill>
                  <a:srgbClr val="050505"/>
                </a:solidFill>
                <a:effectLst/>
                <a:latin typeface="Meiryo UI" panose="020B0604030504040204" pitchFamily="50" charset="-128"/>
                <a:ea typeface="Meiryo UI" panose="020B0604030504040204" pitchFamily="50" charset="-128"/>
              </a:rPr>
              <a:t>E</a:t>
            </a:r>
            <a:r>
              <a:rPr lang="ja-JP" altLang="en-US" sz="1400" b="0" i="0">
                <a:solidFill>
                  <a:srgbClr val="050505"/>
                </a:solidFill>
                <a:effectLst/>
                <a:latin typeface="Meiryo UI" panose="020B0604030504040204" pitchFamily="50" charset="-128"/>
                <a:ea typeface="Meiryo UI" panose="020B0604030504040204" pitchFamily="50" charset="-128"/>
              </a:rPr>
              <a:t>ゴールドラット著ザ・チョイス：「何々だから」という理由を耳にするとき、特にその理由に抽象的な物が含まれている時は、注意しなければならない。抽象的なものは、その存在さえ疑ってかからないといけない。具体化し、その原因から引き起こされる別の結果が思いついたら、今度はそれが実際に存在しているのか確認してみる。これには、ほとんどの場合一、二秒程度で済む。                                                                                                                                </a:t>
            </a:r>
            <a:r>
              <a:rPr lang="ja-JP" altLang="en-US" sz="1400" b="1"/>
              <a:t>https://a-lab.jp/</a:t>
            </a:r>
          </a:p>
        </p:txBody>
      </p:sp>
    </p:spTree>
    <p:extLst>
      <p:ext uri="{BB962C8B-B14F-4D97-AF65-F5344CB8AC3E}">
        <p14:creationId xmlns:p14="http://schemas.microsoft.com/office/powerpoint/2010/main" val="407051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赤 × 白の背景のマーク アイコンのフラットなデザイン スタイルのベクトル イラスト。 のイラスト素材・ベクタ - . Image 85923994.">
            <a:extLst>
              <a:ext uri="{FF2B5EF4-FFF2-40B4-BE49-F238E27FC236}">
                <a16:creationId xmlns:a16="http://schemas.microsoft.com/office/drawing/2014/main" id="{5CA0C1C1-1273-4EB0-BDC0-27D466205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5710" y="228819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4">
            <a:extLst>
              <a:ext uri="{FF2B5EF4-FFF2-40B4-BE49-F238E27FC236}">
                <a16:creationId xmlns:a16="http://schemas.microsoft.com/office/drawing/2014/main" id="{4FD84C7E-1CE5-4F0E-B186-427CDF28279E}"/>
              </a:ext>
            </a:extLst>
          </p:cNvPr>
          <p:cNvSpPr/>
          <p:nvPr/>
        </p:nvSpPr>
        <p:spPr>
          <a:xfrm>
            <a:off x="9568145" y="1313909"/>
            <a:ext cx="2143125" cy="165937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成績が悪い</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5" name="角丸四角形 24">
            <a:extLst>
              <a:ext uri="{FF2B5EF4-FFF2-40B4-BE49-F238E27FC236}">
                <a16:creationId xmlns:a16="http://schemas.microsoft.com/office/drawing/2014/main" id="{1514F368-F96D-4236-A5D8-BE3C31F0C853}"/>
              </a:ext>
            </a:extLst>
          </p:cNvPr>
          <p:cNvSpPr/>
          <p:nvPr/>
        </p:nvSpPr>
        <p:spPr>
          <a:xfrm>
            <a:off x="9579348" y="3736640"/>
            <a:ext cx="2143126" cy="214312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80694363-AD26-41C6-9D16-079CBDC12B57}"/>
              </a:ext>
            </a:extLst>
          </p:cNvPr>
          <p:cNvCxnSpPr>
            <a:cxnSpLocks/>
            <a:stCxn id="5" idx="0"/>
            <a:endCxn id="3" idx="2"/>
          </p:cNvCxnSpPr>
          <p:nvPr/>
        </p:nvCxnSpPr>
        <p:spPr>
          <a:xfrm flipH="1" flipV="1">
            <a:off x="10639708" y="2973286"/>
            <a:ext cx="11203"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8" name="角丸四角形 24">
            <a:extLst>
              <a:ext uri="{FF2B5EF4-FFF2-40B4-BE49-F238E27FC236}">
                <a16:creationId xmlns:a16="http://schemas.microsoft.com/office/drawing/2014/main" id="{2A2645B2-0E67-4EE1-BF67-35D35DE0DECB}"/>
              </a:ext>
            </a:extLst>
          </p:cNvPr>
          <p:cNvSpPr/>
          <p:nvPr/>
        </p:nvSpPr>
        <p:spPr>
          <a:xfrm>
            <a:off x="3942687" y="1355171"/>
            <a:ext cx="1972640"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君は</a:t>
            </a:r>
            <a:endParaRPr lang="en-US" altLang="ja-JP" sz="2000" b="1">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成績がわるい</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10" name="角丸四角形 24">
            <a:extLst>
              <a:ext uri="{FF2B5EF4-FFF2-40B4-BE49-F238E27FC236}">
                <a16:creationId xmlns:a16="http://schemas.microsoft.com/office/drawing/2014/main" id="{782E840E-3091-4FD2-AEEE-6937541F4332}"/>
              </a:ext>
            </a:extLst>
          </p:cNvPr>
          <p:cNvSpPr/>
          <p:nvPr/>
        </p:nvSpPr>
        <p:spPr>
          <a:xfrm>
            <a:off x="3942687" y="3853201"/>
            <a:ext cx="1934993" cy="207695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君は</a:t>
            </a:r>
            <a:endParaRPr lang="en-US" altLang="ja-JP" sz="2000" b="1">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アニメばかり</a:t>
            </a:r>
            <a:endParaRPr lang="en-US" altLang="ja-JP" sz="2000" b="1">
              <a:solidFill>
                <a:schemeClr val="tx1"/>
              </a:solidFill>
              <a:latin typeface="Meiryo UI" panose="020B0604030504040204" pitchFamily="50" charset="-128"/>
              <a:ea typeface="Meiryo UI" panose="020B0604030504040204" pitchFamily="50" charset="-128"/>
            </a:endParaRPr>
          </a:p>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みている</a:t>
            </a: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BD397811-0636-4725-8C16-1675826CB3A5}"/>
              </a:ext>
            </a:extLst>
          </p:cNvPr>
          <p:cNvCxnSpPr>
            <a:cxnSpLocks/>
            <a:stCxn id="10" idx="0"/>
            <a:endCxn id="8" idx="2"/>
          </p:cNvCxnSpPr>
          <p:nvPr/>
        </p:nvCxnSpPr>
        <p:spPr>
          <a:xfrm flipV="1">
            <a:off x="4910184" y="3014547"/>
            <a:ext cx="18823" cy="8386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2" name="角丸四角形 24">
            <a:extLst>
              <a:ext uri="{FF2B5EF4-FFF2-40B4-BE49-F238E27FC236}">
                <a16:creationId xmlns:a16="http://schemas.microsoft.com/office/drawing/2014/main" id="{E2C63A2D-5FBB-4463-B4A0-5CC2E0F16762}"/>
              </a:ext>
            </a:extLst>
          </p:cNvPr>
          <p:cNvSpPr/>
          <p:nvPr/>
        </p:nvSpPr>
        <p:spPr>
          <a:xfrm>
            <a:off x="6348051" y="1389662"/>
            <a:ext cx="2104542"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成績がわるい人はアニメばかり見ている</a:t>
            </a: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7551FCAD-5173-4550-BE38-967B381B7BD0}"/>
              </a:ext>
            </a:extLst>
          </p:cNvPr>
          <p:cNvCxnSpPr>
            <a:cxnSpLocks/>
            <a:stCxn id="10" idx="0"/>
            <a:endCxn id="12" idx="2"/>
          </p:cNvCxnSpPr>
          <p:nvPr/>
        </p:nvCxnSpPr>
        <p:spPr>
          <a:xfrm flipV="1">
            <a:off x="4910184" y="3049038"/>
            <a:ext cx="2490138" cy="804163"/>
          </a:xfrm>
          <a:prstGeom prst="straightConnector1">
            <a:avLst/>
          </a:prstGeom>
          <a:ln w="12700">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1F16C20E-4FB7-495D-837B-D2A939780CCF}"/>
              </a:ext>
            </a:extLst>
          </p:cNvPr>
          <p:cNvCxnSpPr>
            <a:cxnSpLocks/>
            <a:stCxn id="3" idx="1"/>
            <a:endCxn id="5" idx="1"/>
          </p:cNvCxnSpPr>
          <p:nvPr/>
        </p:nvCxnSpPr>
        <p:spPr>
          <a:xfrm rot="10800000" flipH="1" flipV="1">
            <a:off x="9568144" y="2143597"/>
            <a:ext cx="11203" cy="2664605"/>
          </a:xfrm>
          <a:prstGeom prst="bentConnector3">
            <a:avLst>
              <a:gd name="adj1" fmla="val -2040525"/>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341B8C7-6808-4E8D-86C9-40B8EDE0C026}"/>
              </a:ext>
            </a:extLst>
          </p:cNvPr>
          <p:cNvSpPr txBox="1"/>
          <p:nvPr/>
        </p:nvSpPr>
        <p:spPr>
          <a:xfrm>
            <a:off x="190500" y="133871"/>
            <a:ext cx="8448674" cy="923330"/>
          </a:xfrm>
          <a:prstGeom prst="rect">
            <a:avLst/>
          </a:prstGeom>
          <a:noFill/>
          <a:ln>
            <a:noFill/>
          </a:ln>
        </p:spPr>
        <p:txBody>
          <a:bodyPr wrap="square" rtlCol="0">
            <a:spAutoFit/>
          </a:bodyPr>
          <a:lstStyle/>
          <a:p>
            <a:pPr algn="ctr"/>
            <a:r>
              <a:rPr kumimoji="1" lang="en-US" altLang="ja-JP" sz="3200" b="0" i="1" u="sng">
                <a:solidFill>
                  <a:srgbClr val="050505"/>
                </a:solidFill>
                <a:effectLst/>
                <a:latin typeface="Meiryo UI" panose="020B0604030504040204" pitchFamily="50" charset="-128"/>
                <a:ea typeface="Meiryo UI" panose="020B0604030504040204" pitchFamily="50" charset="-128"/>
              </a:rPr>
              <a:t>FakeBustersSheet</a:t>
            </a:r>
            <a:r>
              <a:rPr kumimoji="1" lang="ja-JP" altLang="en-US" sz="3600" b="0" i="1" u="sng">
                <a:solidFill>
                  <a:srgbClr val="050505"/>
                </a:solidFill>
                <a:effectLst/>
                <a:latin typeface="Meiryo UI" panose="020B0604030504040204" pitchFamily="50" charset="-128"/>
                <a:ea typeface="Meiryo UI" panose="020B0604030504040204" pitchFamily="50" charset="-128"/>
              </a:rPr>
              <a:t>　</a:t>
            </a: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a:p>
            <a:pPr algn="ct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p:txBody>
      </p:sp>
      <p:sp>
        <p:nvSpPr>
          <p:cNvPr id="17" name="吹き出し: 角を丸めた四角形 16">
            <a:extLst>
              <a:ext uri="{FF2B5EF4-FFF2-40B4-BE49-F238E27FC236}">
                <a16:creationId xmlns:a16="http://schemas.microsoft.com/office/drawing/2014/main" id="{ECD6AB31-39F1-4835-B873-EDEA01DF747D}"/>
              </a:ext>
            </a:extLst>
          </p:cNvPr>
          <p:cNvSpPr/>
          <p:nvPr/>
        </p:nvSpPr>
        <p:spPr>
          <a:xfrm>
            <a:off x="6314322" y="4166295"/>
            <a:ext cx="2312103" cy="1725244"/>
          </a:xfrm>
          <a:prstGeom prst="wedgeRoundRectCallout">
            <a:avLst>
              <a:gd name="adj1" fmla="val 13666"/>
              <a:gd name="adj2" fmla="val -120506"/>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latin typeface="Meiryo UI" panose="020B0604030504040204" pitchFamily="50" charset="-128"/>
                <a:ea typeface="Meiryo UI" panose="020B0604030504040204" pitchFamily="50" charset="-128"/>
              </a:rPr>
              <a:t>反論：アニメを見ていなくても</a:t>
            </a:r>
            <a:endParaRPr kumimoji="1" lang="en-US" altLang="ja-JP" sz="2000" b="1">
              <a:solidFill>
                <a:schemeClr val="tx1"/>
              </a:solidFill>
              <a:latin typeface="Meiryo UI" panose="020B0604030504040204" pitchFamily="50" charset="-128"/>
              <a:ea typeface="Meiryo UI" panose="020B0604030504040204" pitchFamily="50" charset="-128"/>
            </a:endParaRPr>
          </a:p>
          <a:p>
            <a:pPr algn="ctr"/>
            <a:r>
              <a:rPr kumimoji="1" lang="ja-JP" altLang="en-US" sz="2000" b="1">
                <a:solidFill>
                  <a:schemeClr val="tx1"/>
                </a:solidFill>
                <a:latin typeface="Meiryo UI" panose="020B0604030504040204" pitchFamily="50" charset="-128"/>
                <a:ea typeface="Meiryo UI" panose="020B0604030504040204" pitchFamily="50" charset="-128"/>
              </a:rPr>
              <a:t>成績が悪い人がいるのでアニメが原因だといいきれない</a:t>
            </a:r>
          </a:p>
        </p:txBody>
      </p:sp>
      <p:sp>
        <p:nvSpPr>
          <p:cNvPr id="22" name="テキスト ボックス 21">
            <a:extLst>
              <a:ext uri="{FF2B5EF4-FFF2-40B4-BE49-F238E27FC236}">
                <a16:creationId xmlns:a16="http://schemas.microsoft.com/office/drawing/2014/main" id="{01A61C8B-981A-4675-820C-8136E424807D}"/>
              </a:ext>
            </a:extLst>
          </p:cNvPr>
          <p:cNvSpPr txBox="1"/>
          <p:nvPr/>
        </p:nvSpPr>
        <p:spPr>
          <a:xfrm>
            <a:off x="9022975" y="14265"/>
            <a:ext cx="3169025" cy="584775"/>
          </a:xfrm>
          <a:prstGeom prst="rect">
            <a:avLst/>
          </a:prstGeom>
          <a:solidFill>
            <a:schemeClr val="accent4">
              <a:lumMod val="40000"/>
              <a:lumOff val="60000"/>
            </a:schemeClr>
          </a:solidFill>
          <a:ln>
            <a:noFill/>
          </a:ln>
        </p:spPr>
        <p:txBody>
          <a:bodyPr wrap="square">
            <a:spAutoFit/>
          </a:bodyPr>
          <a:lstStyle/>
          <a:p>
            <a:r>
              <a:rPr lang="en-US" altLang="ja-JP" sz="1600" b="1">
                <a:latin typeface="Meiryo UI" panose="020B0604030504040204" pitchFamily="50" charset="-128"/>
                <a:ea typeface="Meiryo UI" panose="020B0604030504040204" pitchFamily="50" charset="-128"/>
              </a:rPr>
              <a:t>CLR7:</a:t>
            </a:r>
            <a:r>
              <a:rPr lang="ja-JP" altLang="en-US" sz="1600" b="1">
                <a:latin typeface="Meiryo UI" panose="020B0604030504040204" pitchFamily="50" charset="-128"/>
                <a:ea typeface="Meiryo UI" panose="020B0604030504040204" pitchFamily="50" charset="-128"/>
              </a:rPr>
              <a:t>予見される結果の検証predicted effect reservation</a:t>
            </a:r>
          </a:p>
        </p:txBody>
      </p:sp>
      <p:sp>
        <p:nvSpPr>
          <p:cNvPr id="24" name="テキスト ボックス 23">
            <a:extLst>
              <a:ext uri="{FF2B5EF4-FFF2-40B4-BE49-F238E27FC236}">
                <a16:creationId xmlns:a16="http://schemas.microsoft.com/office/drawing/2014/main" id="{D7F940FF-1F41-4182-86DB-E0F09B585DF4}"/>
              </a:ext>
            </a:extLst>
          </p:cNvPr>
          <p:cNvSpPr txBox="1"/>
          <p:nvPr/>
        </p:nvSpPr>
        <p:spPr>
          <a:xfrm>
            <a:off x="190500" y="743215"/>
            <a:ext cx="11887466" cy="369332"/>
          </a:xfrm>
          <a:prstGeom prst="rect">
            <a:avLst/>
          </a:prstGeom>
          <a:solidFill>
            <a:schemeClr val="accent2">
              <a:lumMod val="20000"/>
              <a:lumOff val="80000"/>
            </a:schemeClr>
          </a:solidFill>
          <a:ln w="25400">
            <a:solidFill>
              <a:schemeClr val="tx1"/>
            </a:solidFill>
          </a:ln>
        </p:spPr>
        <p:txBody>
          <a:bodyPr wrap="square">
            <a:spAutoFit/>
          </a:bodyPr>
          <a:lstStyle/>
          <a:p>
            <a:r>
              <a:rPr lang="ja-JP" altLang="en-US" b="1" i="0">
                <a:solidFill>
                  <a:srgbClr val="000000"/>
                </a:solidFill>
                <a:effectLst/>
                <a:latin typeface="メイリオ" panose="020B0604030504040204" pitchFamily="50" charset="-128"/>
                <a:ea typeface="メイリオ" panose="020B0604030504040204" pitchFamily="50" charset="-128"/>
              </a:rPr>
              <a:t>主張：</a:t>
            </a:r>
            <a:r>
              <a:rPr kumimoji="1" lang="ja-JP" altLang="en-US" b="1"/>
              <a:t>アニメばかり見ているだから成績が悪い</a:t>
            </a:r>
            <a:endParaRPr lang="ja-JP" altLang="en-US" b="1"/>
          </a:p>
        </p:txBody>
      </p:sp>
      <p:sp>
        <p:nvSpPr>
          <p:cNvPr id="27" name="角丸四角形 24">
            <a:extLst>
              <a:ext uri="{FF2B5EF4-FFF2-40B4-BE49-F238E27FC236}">
                <a16:creationId xmlns:a16="http://schemas.microsoft.com/office/drawing/2014/main" id="{E88A2893-3185-4A3E-8C28-DFD9B6880A3D}"/>
              </a:ext>
            </a:extLst>
          </p:cNvPr>
          <p:cNvSpPr/>
          <p:nvPr/>
        </p:nvSpPr>
        <p:spPr>
          <a:xfrm>
            <a:off x="644813" y="1313909"/>
            <a:ext cx="2159321" cy="165937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成績が悪い</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28" name="角丸四角形 24">
            <a:extLst>
              <a:ext uri="{FF2B5EF4-FFF2-40B4-BE49-F238E27FC236}">
                <a16:creationId xmlns:a16="http://schemas.microsoft.com/office/drawing/2014/main" id="{B97F71A4-1F60-4E0D-88CD-F8A29B4B4C1D}"/>
              </a:ext>
            </a:extLst>
          </p:cNvPr>
          <p:cNvSpPr/>
          <p:nvPr/>
        </p:nvSpPr>
        <p:spPr>
          <a:xfrm>
            <a:off x="656015" y="3736639"/>
            <a:ext cx="2148119" cy="219351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a:solidFill>
                  <a:schemeClr val="tx1"/>
                </a:solidFill>
                <a:latin typeface="Meiryo UI" panose="020B0604030504040204" pitchFamily="50" charset="-128"/>
                <a:ea typeface="Meiryo UI" panose="020B0604030504040204" pitchFamily="50" charset="-128"/>
              </a:rPr>
              <a:t>アニメばかり見る</a:t>
            </a:r>
            <a:endParaRPr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088DF6D6-B914-4E90-B89E-1FAC9A43F83F}"/>
              </a:ext>
            </a:extLst>
          </p:cNvPr>
          <p:cNvCxnSpPr>
            <a:cxnSpLocks/>
            <a:stCxn id="28" idx="0"/>
            <a:endCxn id="27" idx="2"/>
          </p:cNvCxnSpPr>
          <p:nvPr/>
        </p:nvCxnSpPr>
        <p:spPr>
          <a:xfrm flipH="1" flipV="1">
            <a:off x="1724474" y="2973285"/>
            <a:ext cx="5601"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F7D84CA-BED3-45E0-B99E-B9850D535D60}"/>
              </a:ext>
            </a:extLst>
          </p:cNvPr>
          <p:cNvSpPr/>
          <p:nvPr/>
        </p:nvSpPr>
        <p:spPr>
          <a:xfrm>
            <a:off x="190500" y="1148282"/>
            <a:ext cx="3104029"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DF4DDC7-D0E2-47C2-97E4-52C28CB81388}"/>
              </a:ext>
            </a:extLst>
          </p:cNvPr>
          <p:cNvSpPr/>
          <p:nvPr/>
        </p:nvSpPr>
        <p:spPr>
          <a:xfrm>
            <a:off x="3286180" y="1148281"/>
            <a:ext cx="5533186"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8E775C5E-0D01-498C-8CF2-CEEEDA263695}"/>
              </a:ext>
            </a:extLst>
          </p:cNvPr>
          <p:cNvSpPr/>
          <p:nvPr/>
        </p:nvSpPr>
        <p:spPr>
          <a:xfrm>
            <a:off x="8819366" y="1148280"/>
            <a:ext cx="3258601"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53" name="矢印: 右 52">
            <a:extLst>
              <a:ext uri="{FF2B5EF4-FFF2-40B4-BE49-F238E27FC236}">
                <a16:creationId xmlns:a16="http://schemas.microsoft.com/office/drawing/2014/main" id="{8937E8E0-BD9C-4624-BB72-27BFB14E98E7}"/>
              </a:ext>
            </a:extLst>
          </p:cNvPr>
          <p:cNvSpPr/>
          <p:nvPr/>
        </p:nvSpPr>
        <p:spPr>
          <a:xfrm>
            <a:off x="8626426" y="2912622"/>
            <a:ext cx="513690" cy="1151749"/>
          </a:xfrm>
          <a:prstGeom prst="rightArrow">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52" name="矢印: 右 51">
            <a:extLst>
              <a:ext uri="{FF2B5EF4-FFF2-40B4-BE49-F238E27FC236}">
                <a16:creationId xmlns:a16="http://schemas.microsoft.com/office/drawing/2014/main" id="{6C13DF8D-A788-4443-BF52-5A5FCAA3F7BF}"/>
              </a:ext>
            </a:extLst>
          </p:cNvPr>
          <p:cNvSpPr/>
          <p:nvPr/>
        </p:nvSpPr>
        <p:spPr>
          <a:xfrm>
            <a:off x="2999125" y="2875244"/>
            <a:ext cx="513690" cy="1151749"/>
          </a:xfrm>
          <a:prstGeom prst="right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147A599-D623-4DF7-8553-42834B909909}"/>
              </a:ext>
            </a:extLst>
          </p:cNvPr>
          <p:cNvSpPr/>
          <p:nvPr/>
        </p:nvSpPr>
        <p:spPr>
          <a:xfrm>
            <a:off x="11592931" y="2886146"/>
            <a:ext cx="513690" cy="1151749"/>
          </a:xfrm>
          <a:prstGeom prst="rightArrow">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3F91DFC-614C-436B-9B22-983194BCA131}"/>
              </a:ext>
            </a:extLst>
          </p:cNvPr>
          <p:cNvSpPr txBox="1">
            <a:spLocks noChangeArrowheads="1"/>
          </p:cNvSpPr>
          <p:nvPr/>
        </p:nvSpPr>
        <p:spPr bwMode="auto">
          <a:xfrm>
            <a:off x="8523214" y="3951961"/>
            <a:ext cx="1659429"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n"/>
              <a:defRPr kumimoji="1" sz="2800">
                <a:solidFill>
                  <a:srgbClr val="000066"/>
                </a:solidFill>
                <a:latin typeface="ＭＳ Ｐゴシック" panose="020B0600070205080204" pitchFamily="50" charset="-128"/>
                <a:ea typeface="ＭＳ Ｐゴシック" panose="020B0600070205080204" pitchFamily="50" charset="-128"/>
              </a:defRPr>
            </a:lvl1pPr>
            <a:lvl2pPr marL="742950" indent="-285750">
              <a:spcBef>
                <a:spcPts val="1200"/>
              </a:spcBef>
              <a:buClr>
                <a:srgbClr val="FF9900"/>
              </a:buClr>
              <a:buFont typeface="Wingdings" panose="05000000000000000000" pitchFamily="2" charset="2"/>
              <a:buChar char="p"/>
              <a:defRPr kumimoji="1" sz="2400">
                <a:solidFill>
                  <a:srgbClr val="000066"/>
                </a:solidFill>
                <a:latin typeface="ＭＳ Ｐゴシック" panose="020B0600070205080204" pitchFamily="50" charset="-128"/>
                <a:ea typeface="ＭＳ Ｐゴシック" panose="020B0600070205080204" pitchFamily="50" charset="-128"/>
              </a:defRPr>
            </a:lvl2pPr>
            <a:lvl3pPr marL="1143000" indent="-228600">
              <a:spcBef>
                <a:spcPts val="1200"/>
              </a:spcBef>
              <a:buClr>
                <a:srgbClr val="FF9900"/>
              </a:buClr>
              <a:buFont typeface="Arial" panose="020B0604020202020204" pitchFamily="34" charset="0"/>
              <a:buChar char="•"/>
              <a:defRPr kumimoji="1" sz="2000">
                <a:solidFill>
                  <a:srgbClr val="000066"/>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9pPr>
          </a:lstStyle>
          <a:p>
            <a:pPr eaLnBrk="1" hangingPunct="1">
              <a:spcBef>
                <a:spcPct val="0"/>
              </a:spcBef>
              <a:buClrTx/>
              <a:buFontTx/>
              <a:buNone/>
            </a:pPr>
            <a:r>
              <a:rPr lang="ja-JP" altLang="en-US" sz="11500">
                <a:solidFill>
                  <a:srgbClr val="FF0000"/>
                </a:solidFill>
                <a:latin typeface="Arial" panose="020B0604020202020204" pitchFamily="34" charset="0"/>
              </a:rPr>
              <a:t>？</a:t>
            </a:r>
          </a:p>
        </p:txBody>
      </p:sp>
      <p:sp>
        <p:nvSpPr>
          <p:cNvPr id="33" name="テキスト ボックス 32">
            <a:extLst>
              <a:ext uri="{FF2B5EF4-FFF2-40B4-BE49-F238E27FC236}">
                <a16:creationId xmlns:a16="http://schemas.microsoft.com/office/drawing/2014/main" id="{307688EB-B5C1-4ECA-9D53-4CAE85E7DD76}"/>
              </a:ext>
            </a:extLst>
          </p:cNvPr>
          <p:cNvSpPr txBox="1"/>
          <p:nvPr/>
        </p:nvSpPr>
        <p:spPr>
          <a:xfrm>
            <a:off x="6021938" y="721058"/>
            <a:ext cx="6112042" cy="369332"/>
          </a:xfrm>
          <a:prstGeom prst="rect">
            <a:avLst/>
          </a:prstGeom>
          <a:solidFill>
            <a:srgbClr val="FFFF00"/>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i="0">
                <a:solidFill>
                  <a:srgbClr val="000000"/>
                </a:solidFill>
                <a:effectLst/>
                <a:latin typeface="UD新ゴ R JIS2004"/>
              </a:rPr>
              <a:t>引用：ロンリのちから　（１３）「だから」に反論する</a:t>
            </a:r>
          </a:p>
        </p:txBody>
      </p:sp>
      <p:sp>
        <p:nvSpPr>
          <p:cNvPr id="34" name="テキスト ボックス 33">
            <a:extLst>
              <a:ext uri="{FF2B5EF4-FFF2-40B4-BE49-F238E27FC236}">
                <a16:creationId xmlns:a16="http://schemas.microsoft.com/office/drawing/2014/main" id="{866F6C85-AE5E-447B-B80B-6FE1E571D91B}"/>
              </a:ext>
            </a:extLst>
          </p:cNvPr>
          <p:cNvSpPr txBox="1"/>
          <p:nvPr/>
        </p:nvSpPr>
        <p:spPr>
          <a:xfrm>
            <a:off x="190499" y="6072152"/>
            <a:ext cx="11887467" cy="738664"/>
          </a:xfrm>
          <a:prstGeom prst="rect">
            <a:avLst/>
          </a:prstGeom>
          <a:noFill/>
          <a:ln w="25400">
            <a:solidFill>
              <a:schemeClr val="tx1"/>
            </a:solidFill>
          </a:ln>
        </p:spPr>
        <p:txBody>
          <a:bodyPr wrap="square">
            <a:spAutoFit/>
          </a:bodyPr>
          <a:lstStyle/>
          <a:p>
            <a:r>
              <a:rPr lang="en-US" altLang="ja-JP" sz="1400" b="0" i="0">
                <a:solidFill>
                  <a:srgbClr val="050505"/>
                </a:solidFill>
                <a:effectLst/>
                <a:latin typeface="Meiryo UI" panose="020B0604030504040204" pitchFamily="50" charset="-128"/>
                <a:ea typeface="Meiryo UI" panose="020B0604030504040204" pitchFamily="50" charset="-128"/>
              </a:rPr>
              <a:t>E</a:t>
            </a:r>
            <a:r>
              <a:rPr lang="ja-JP" altLang="en-US" sz="1400" b="0" i="0">
                <a:solidFill>
                  <a:srgbClr val="050505"/>
                </a:solidFill>
                <a:effectLst/>
                <a:latin typeface="Meiryo UI" panose="020B0604030504040204" pitchFamily="50" charset="-128"/>
                <a:ea typeface="Meiryo UI" panose="020B0604030504040204" pitchFamily="50" charset="-128"/>
              </a:rPr>
              <a:t>ゴールドラット著ザ・チョイス：「何々だから」という理由を耳にするとき、特にその理由に抽象的な物が含まれている時は、注意しなければならない。抽象的なものは、その存在さえ疑ってかからないといけない。具体化し、その原因から引き起こされる別の結果が思いついたら、今度はそれが実際に存在しているのか確認してみる。これには、ほとんどの場合一、二秒程度で済む。                                                                                                                                </a:t>
            </a:r>
            <a:r>
              <a:rPr lang="ja-JP" altLang="en-US" sz="1400" b="1"/>
              <a:t>https://a-lab.jp/</a:t>
            </a:r>
          </a:p>
        </p:txBody>
      </p:sp>
    </p:spTree>
    <p:extLst>
      <p:ext uri="{BB962C8B-B14F-4D97-AF65-F5344CB8AC3E}">
        <p14:creationId xmlns:p14="http://schemas.microsoft.com/office/powerpoint/2010/main" val="170270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赤 × 白の背景のマーク アイコンのフラットなデザイン スタイルのベクトル イラスト。 のイラスト素材・ベクタ - . Image 85923994.">
            <a:extLst>
              <a:ext uri="{FF2B5EF4-FFF2-40B4-BE49-F238E27FC236}">
                <a16:creationId xmlns:a16="http://schemas.microsoft.com/office/drawing/2014/main" id="{5CA0C1C1-1273-4EB0-BDC0-27D466205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5710" y="2288198"/>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4">
            <a:extLst>
              <a:ext uri="{FF2B5EF4-FFF2-40B4-BE49-F238E27FC236}">
                <a16:creationId xmlns:a16="http://schemas.microsoft.com/office/drawing/2014/main" id="{4FD84C7E-1CE5-4F0E-B186-427CDF28279E}"/>
              </a:ext>
            </a:extLst>
          </p:cNvPr>
          <p:cNvSpPr/>
          <p:nvPr/>
        </p:nvSpPr>
        <p:spPr>
          <a:xfrm>
            <a:off x="9568145" y="1313909"/>
            <a:ext cx="2143125" cy="165937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5" name="角丸四角形 24">
            <a:extLst>
              <a:ext uri="{FF2B5EF4-FFF2-40B4-BE49-F238E27FC236}">
                <a16:creationId xmlns:a16="http://schemas.microsoft.com/office/drawing/2014/main" id="{1514F368-F96D-4236-A5D8-BE3C31F0C853}"/>
              </a:ext>
            </a:extLst>
          </p:cNvPr>
          <p:cNvSpPr/>
          <p:nvPr/>
        </p:nvSpPr>
        <p:spPr>
          <a:xfrm>
            <a:off x="9579348" y="3736640"/>
            <a:ext cx="2143126" cy="214312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80694363-AD26-41C6-9D16-079CBDC12B57}"/>
              </a:ext>
            </a:extLst>
          </p:cNvPr>
          <p:cNvCxnSpPr>
            <a:cxnSpLocks/>
            <a:stCxn id="5" idx="0"/>
            <a:endCxn id="3" idx="2"/>
          </p:cNvCxnSpPr>
          <p:nvPr/>
        </p:nvCxnSpPr>
        <p:spPr>
          <a:xfrm flipH="1" flipV="1">
            <a:off x="10639708" y="2973286"/>
            <a:ext cx="11203"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8" name="角丸四角形 24">
            <a:extLst>
              <a:ext uri="{FF2B5EF4-FFF2-40B4-BE49-F238E27FC236}">
                <a16:creationId xmlns:a16="http://schemas.microsoft.com/office/drawing/2014/main" id="{2A2645B2-0E67-4EE1-BF67-35D35DE0DECB}"/>
              </a:ext>
            </a:extLst>
          </p:cNvPr>
          <p:cNvSpPr/>
          <p:nvPr/>
        </p:nvSpPr>
        <p:spPr>
          <a:xfrm>
            <a:off x="3942687" y="1355171"/>
            <a:ext cx="1972640"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0" name="角丸四角形 24">
            <a:extLst>
              <a:ext uri="{FF2B5EF4-FFF2-40B4-BE49-F238E27FC236}">
                <a16:creationId xmlns:a16="http://schemas.microsoft.com/office/drawing/2014/main" id="{782E840E-3091-4FD2-AEEE-6937541F4332}"/>
              </a:ext>
            </a:extLst>
          </p:cNvPr>
          <p:cNvSpPr/>
          <p:nvPr/>
        </p:nvSpPr>
        <p:spPr>
          <a:xfrm>
            <a:off x="3942687" y="3853201"/>
            <a:ext cx="1934993" cy="207695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BD397811-0636-4725-8C16-1675826CB3A5}"/>
              </a:ext>
            </a:extLst>
          </p:cNvPr>
          <p:cNvCxnSpPr>
            <a:cxnSpLocks/>
            <a:stCxn id="10" idx="0"/>
            <a:endCxn id="8" idx="2"/>
          </p:cNvCxnSpPr>
          <p:nvPr/>
        </p:nvCxnSpPr>
        <p:spPr>
          <a:xfrm flipV="1">
            <a:off x="4910184" y="3014547"/>
            <a:ext cx="18823" cy="8386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2" name="角丸四角形 24">
            <a:extLst>
              <a:ext uri="{FF2B5EF4-FFF2-40B4-BE49-F238E27FC236}">
                <a16:creationId xmlns:a16="http://schemas.microsoft.com/office/drawing/2014/main" id="{E2C63A2D-5FBB-4463-B4A0-5CC2E0F16762}"/>
              </a:ext>
            </a:extLst>
          </p:cNvPr>
          <p:cNvSpPr/>
          <p:nvPr/>
        </p:nvSpPr>
        <p:spPr>
          <a:xfrm>
            <a:off x="6348051" y="1389662"/>
            <a:ext cx="2104542"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7551FCAD-5173-4550-BE38-967B381B7BD0}"/>
              </a:ext>
            </a:extLst>
          </p:cNvPr>
          <p:cNvCxnSpPr>
            <a:cxnSpLocks/>
            <a:stCxn id="10" idx="0"/>
            <a:endCxn id="12" idx="2"/>
          </p:cNvCxnSpPr>
          <p:nvPr/>
        </p:nvCxnSpPr>
        <p:spPr>
          <a:xfrm flipV="1">
            <a:off x="4910184" y="3049038"/>
            <a:ext cx="2490138" cy="804163"/>
          </a:xfrm>
          <a:prstGeom prst="straightConnector1">
            <a:avLst/>
          </a:prstGeom>
          <a:ln w="12700">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1F16C20E-4FB7-495D-837B-D2A939780CCF}"/>
              </a:ext>
            </a:extLst>
          </p:cNvPr>
          <p:cNvCxnSpPr>
            <a:cxnSpLocks/>
            <a:stCxn id="3" idx="1"/>
            <a:endCxn id="5" idx="1"/>
          </p:cNvCxnSpPr>
          <p:nvPr/>
        </p:nvCxnSpPr>
        <p:spPr>
          <a:xfrm rot="10800000" flipH="1" flipV="1">
            <a:off x="9568144" y="2143597"/>
            <a:ext cx="11203" cy="2664605"/>
          </a:xfrm>
          <a:prstGeom prst="bentConnector3">
            <a:avLst>
              <a:gd name="adj1" fmla="val -2040525"/>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341B8C7-6808-4E8D-86C9-40B8EDE0C026}"/>
              </a:ext>
            </a:extLst>
          </p:cNvPr>
          <p:cNvSpPr txBox="1"/>
          <p:nvPr/>
        </p:nvSpPr>
        <p:spPr>
          <a:xfrm>
            <a:off x="190500" y="133871"/>
            <a:ext cx="8448674" cy="923330"/>
          </a:xfrm>
          <a:prstGeom prst="rect">
            <a:avLst/>
          </a:prstGeom>
          <a:noFill/>
          <a:ln>
            <a:noFill/>
          </a:ln>
        </p:spPr>
        <p:txBody>
          <a:bodyPr wrap="square" rtlCol="0">
            <a:spAutoFit/>
          </a:bodyPr>
          <a:lstStyle/>
          <a:p>
            <a:pPr algn="ctr"/>
            <a:r>
              <a:rPr kumimoji="1" lang="en-US" altLang="ja-JP" sz="3200" b="0" i="1" u="sng">
                <a:solidFill>
                  <a:srgbClr val="050505"/>
                </a:solidFill>
                <a:effectLst/>
                <a:latin typeface="Meiryo UI" panose="020B0604030504040204" pitchFamily="50" charset="-128"/>
                <a:ea typeface="Meiryo UI" panose="020B0604030504040204" pitchFamily="50" charset="-128"/>
              </a:rPr>
              <a:t>FakeBustersSheet</a:t>
            </a:r>
            <a:r>
              <a:rPr kumimoji="1" lang="ja-JP" altLang="en-US" sz="3600" b="0" i="1" u="sng">
                <a:solidFill>
                  <a:srgbClr val="050505"/>
                </a:solidFill>
                <a:effectLst/>
                <a:latin typeface="Meiryo UI" panose="020B0604030504040204" pitchFamily="50" charset="-128"/>
                <a:ea typeface="Meiryo UI" panose="020B0604030504040204" pitchFamily="50" charset="-128"/>
              </a:rPr>
              <a:t>　</a:t>
            </a: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a:p>
            <a:pPr algn="ct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p:txBody>
      </p:sp>
      <p:sp>
        <p:nvSpPr>
          <p:cNvPr id="17" name="吹き出し: 角を丸めた四角形 16">
            <a:extLst>
              <a:ext uri="{FF2B5EF4-FFF2-40B4-BE49-F238E27FC236}">
                <a16:creationId xmlns:a16="http://schemas.microsoft.com/office/drawing/2014/main" id="{ECD6AB31-39F1-4835-B873-EDEA01DF747D}"/>
              </a:ext>
            </a:extLst>
          </p:cNvPr>
          <p:cNvSpPr/>
          <p:nvPr/>
        </p:nvSpPr>
        <p:spPr>
          <a:xfrm>
            <a:off x="6415559" y="4166295"/>
            <a:ext cx="1993190" cy="1725244"/>
          </a:xfrm>
          <a:prstGeom prst="wedgeRoundRectCallout">
            <a:avLst>
              <a:gd name="adj1" fmla="val 13666"/>
              <a:gd name="adj2" fmla="val -120506"/>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これが実際に存在するか観察せよ、存在していなければこのロジックは偽</a:t>
            </a:r>
          </a:p>
        </p:txBody>
      </p:sp>
      <p:sp>
        <p:nvSpPr>
          <p:cNvPr id="22" name="テキスト ボックス 21">
            <a:extLst>
              <a:ext uri="{FF2B5EF4-FFF2-40B4-BE49-F238E27FC236}">
                <a16:creationId xmlns:a16="http://schemas.microsoft.com/office/drawing/2014/main" id="{01A61C8B-981A-4675-820C-8136E424807D}"/>
              </a:ext>
            </a:extLst>
          </p:cNvPr>
          <p:cNvSpPr txBox="1"/>
          <p:nvPr/>
        </p:nvSpPr>
        <p:spPr>
          <a:xfrm>
            <a:off x="9022975" y="14265"/>
            <a:ext cx="3169025" cy="584775"/>
          </a:xfrm>
          <a:prstGeom prst="rect">
            <a:avLst/>
          </a:prstGeom>
          <a:solidFill>
            <a:schemeClr val="accent4">
              <a:lumMod val="40000"/>
              <a:lumOff val="60000"/>
            </a:schemeClr>
          </a:solidFill>
          <a:ln>
            <a:noFill/>
          </a:ln>
        </p:spPr>
        <p:txBody>
          <a:bodyPr wrap="square">
            <a:spAutoFit/>
          </a:bodyPr>
          <a:lstStyle/>
          <a:p>
            <a:r>
              <a:rPr lang="en-US" altLang="ja-JP" sz="1600" b="1">
                <a:latin typeface="Meiryo UI" panose="020B0604030504040204" pitchFamily="50" charset="-128"/>
                <a:ea typeface="Meiryo UI" panose="020B0604030504040204" pitchFamily="50" charset="-128"/>
              </a:rPr>
              <a:t>CLR7:</a:t>
            </a:r>
            <a:r>
              <a:rPr lang="ja-JP" altLang="en-US" sz="1600" b="1">
                <a:latin typeface="Meiryo UI" panose="020B0604030504040204" pitchFamily="50" charset="-128"/>
                <a:ea typeface="Meiryo UI" panose="020B0604030504040204" pitchFamily="50" charset="-128"/>
              </a:rPr>
              <a:t>予見される結果の検証predicted effect reservation</a:t>
            </a:r>
          </a:p>
        </p:txBody>
      </p:sp>
      <p:sp>
        <p:nvSpPr>
          <p:cNvPr id="24" name="テキスト ボックス 23">
            <a:extLst>
              <a:ext uri="{FF2B5EF4-FFF2-40B4-BE49-F238E27FC236}">
                <a16:creationId xmlns:a16="http://schemas.microsoft.com/office/drawing/2014/main" id="{D7F940FF-1F41-4182-86DB-E0F09B585DF4}"/>
              </a:ext>
            </a:extLst>
          </p:cNvPr>
          <p:cNvSpPr txBox="1"/>
          <p:nvPr/>
        </p:nvSpPr>
        <p:spPr>
          <a:xfrm>
            <a:off x="190500" y="743215"/>
            <a:ext cx="11887466" cy="369332"/>
          </a:xfrm>
          <a:prstGeom prst="rect">
            <a:avLst/>
          </a:prstGeom>
          <a:solidFill>
            <a:schemeClr val="accent2">
              <a:lumMod val="20000"/>
              <a:lumOff val="80000"/>
            </a:schemeClr>
          </a:solidFill>
          <a:ln w="25400">
            <a:solidFill>
              <a:schemeClr val="tx1"/>
            </a:solidFill>
          </a:ln>
        </p:spPr>
        <p:txBody>
          <a:bodyPr wrap="square">
            <a:spAutoFit/>
          </a:bodyPr>
          <a:lstStyle/>
          <a:p>
            <a:r>
              <a:rPr lang="ja-JP" altLang="en-US" b="1" i="0">
                <a:solidFill>
                  <a:srgbClr val="000000"/>
                </a:solidFill>
                <a:effectLst/>
                <a:latin typeface="メイリオ" panose="020B0604030504040204" pitchFamily="50" charset="-128"/>
                <a:ea typeface="メイリオ" panose="020B0604030504040204" pitchFamily="50" charset="-128"/>
              </a:rPr>
              <a:t>主張：</a:t>
            </a:r>
            <a:endParaRPr lang="ja-JP" altLang="en-US" b="1"/>
          </a:p>
        </p:txBody>
      </p:sp>
      <p:sp>
        <p:nvSpPr>
          <p:cNvPr id="27" name="角丸四角形 24">
            <a:extLst>
              <a:ext uri="{FF2B5EF4-FFF2-40B4-BE49-F238E27FC236}">
                <a16:creationId xmlns:a16="http://schemas.microsoft.com/office/drawing/2014/main" id="{E88A2893-3185-4A3E-8C28-DFD9B6880A3D}"/>
              </a:ext>
            </a:extLst>
          </p:cNvPr>
          <p:cNvSpPr/>
          <p:nvPr/>
        </p:nvSpPr>
        <p:spPr>
          <a:xfrm>
            <a:off x="644813" y="1313909"/>
            <a:ext cx="2159321" cy="165937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28" name="角丸四角形 24">
            <a:extLst>
              <a:ext uri="{FF2B5EF4-FFF2-40B4-BE49-F238E27FC236}">
                <a16:creationId xmlns:a16="http://schemas.microsoft.com/office/drawing/2014/main" id="{B97F71A4-1F60-4E0D-88CD-F8A29B4B4C1D}"/>
              </a:ext>
            </a:extLst>
          </p:cNvPr>
          <p:cNvSpPr/>
          <p:nvPr/>
        </p:nvSpPr>
        <p:spPr>
          <a:xfrm>
            <a:off x="656015" y="3736639"/>
            <a:ext cx="2148119" cy="2193516"/>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088DF6D6-B914-4E90-B89E-1FAC9A43F83F}"/>
              </a:ext>
            </a:extLst>
          </p:cNvPr>
          <p:cNvCxnSpPr>
            <a:cxnSpLocks/>
            <a:stCxn id="28" idx="0"/>
            <a:endCxn id="27" idx="2"/>
          </p:cNvCxnSpPr>
          <p:nvPr/>
        </p:nvCxnSpPr>
        <p:spPr>
          <a:xfrm flipH="1" flipV="1">
            <a:off x="1724474" y="2973285"/>
            <a:ext cx="5601" cy="76335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30" name="コネクタ: カギ線 29">
            <a:extLst>
              <a:ext uri="{FF2B5EF4-FFF2-40B4-BE49-F238E27FC236}">
                <a16:creationId xmlns:a16="http://schemas.microsoft.com/office/drawing/2014/main" id="{2955AD5E-413F-409F-98E7-8A88DEEADA0A}"/>
              </a:ext>
            </a:extLst>
          </p:cNvPr>
          <p:cNvCxnSpPr>
            <a:cxnSpLocks/>
            <a:stCxn id="27" idx="1"/>
            <a:endCxn id="28" idx="1"/>
          </p:cNvCxnSpPr>
          <p:nvPr/>
        </p:nvCxnSpPr>
        <p:spPr>
          <a:xfrm rot="10800000" flipH="1" flipV="1">
            <a:off x="644813" y="2143597"/>
            <a:ext cx="11202" cy="2689800"/>
          </a:xfrm>
          <a:prstGeom prst="bentConnector3">
            <a:avLst>
              <a:gd name="adj1" fmla="val -2040707"/>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F7D84CA-BED3-45E0-B99E-B9850D535D60}"/>
              </a:ext>
            </a:extLst>
          </p:cNvPr>
          <p:cNvSpPr/>
          <p:nvPr/>
        </p:nvSpPr>
        <p:spPr>
          <a:xfrm>
            <a:off x="190500" y="1148282"/>
            <a:ext cx="3104029"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DF4DDC7-D0E2-47C2-97E4-52C28CB81388}"/>
              </a:ext>
            </a:extLst>
          </p:cNvPr>
          <p:cNvSpPr/>
          <p:nvPr/>
        </p:nvSpPr>
        <p:spPr>
          <a:xfrm>
            <a:off x="3286180" y="1148281"/>
            <a:ext cx="5533186"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8E775C5E-0D01-498C-8CF2-CEEEDA263695}"/>
              </a:ext>
            </a:extLst>
          </p:cNvPr>
          <p:cNvSpPr/>
          <p:nvPr/>
        </p:nvSpPr>
        <p:spPr>
          <a:xfrm>
            <a:off x="8819366" y="1148280"/>
            <a:ext cx="3258601" cy="49303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3" name="矢印: 右 52">
            <a:extLst>
              <a:ext uri="{FF2B5EF4-FFF2-40B4-BE49-F238E27FC236}">
                <a16:creationId xmlns:a16="http://schemas.microsoft.com/office/drawing/2014/main" id="{8937E8E0-BD9C-4624-BB72-27BFB14E98E7}"/>
              </a:ext>
            </a:extLst>
          </p:cNvPr>
          <p:cNvSpPr/>
          <p:nvPr/>
        </p:nvSpPr>
        <p:spPr>
          <a:xfrm>
            <a:off x="8626426" y="2912622"/>
            <a:ext cx="513690" cy="1151749"/>
          </a:xfrm>
          <a:prstGeom prst="rightArrow">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2" name="矢印: 右 51">
            <a:extLst>
              <a:ext uri="{FF2B5EF4-FFF2-40B4-BE49-F238E27FC236}">
                <a16:creationId xmlns:a16="http://schemas.microsoft.com/office/drawing/2014/main" id="{6C13DF8D-A788-4443-BF52-5A5FCAA3F7BF}"/>
              </a:ext>
            </a:extLst>
          </p:cNvPr>
          <p:cNvSpPr/>
          <p:nvPr/>
        </p:nvSpPr>
        <p:spPr>
          <a:xfrm>
            <a:off x="2999125" y="2875244"/>
            <a:ext cx="513690" cy="1151749"/>
          </a:xfrm>
          <a:prstGeom prst="right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cxnSp>
        <p:nvCxnSpPr>
          <p:cNvPr id="61" name="コネクタ: カギ線 60">
            <a:extLst>
              <a:ext uri="{FF2B5EF4-FFF2-40B4-BE49-F238E27FC236}">
                <a16:creationId xmlns:a16="http://schemas.microsoft.com/office/drawing/2014/main" id="{878D79FE-9625-456D-87D8-A50EF4C73B8F}"/>
              </a:ext>
            </a:extLst>
          </p:cNvPr>
          <p:cNvCxnSpPr>
            <a:cxnSpLocks/>
          </p:cNvCxnSpPr>
          <p:nvPr/>
        </p:nvCxnSpPr>
        <p:spPr>
          <a:xfrm rot="10800000" flipH="1" flipV="1">
            <a:off x="3930377" y="2148080"/>
            <a:ext cx="11202" cy="2689800"/>
          </a:xfrm>
          <a:prstGeom prst="bentConnector3">
            <a:avLst>
              <a:gd name="adj1" fmla="val -2040707"/>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F5B99270-4DE1-4768-A2F1-B9B8F1F1B317}"/>
              </a:ext>
            </a:extLst>
          </p:cNvPr>
          <p:cNvSpPr txBox="1"/>
          <p:nvPr/>
        </p:nvSpPr>
        <p:spPr>
          <a:xfrm>
            <a:off x="190499" y="6072152"/>
            <a:ext cx="11887467" cy="738664"/>
          </a:xfrm>
          <a:prstGeom prst="rect">
            <a:avLst/>
          </a:prstGeom>
          <a:noFill/>
          <a:ln w="25400">
            <a:solidFill>
              <a:schemeClr val="tx1"/>
            </a:solidFill>
          </a:ln>
        </p:spPr>
        <p:txBody>
          <a:bodyPr wrap="square">
            <a:spAutoFit/>
          </a:bodyPr>
          <a:lstStyle/>
          <a:p>
            <a:r>
              <a:rPr lang="en-US" altLang="ja-JP" sz="1400" b="0" i="0">
                <a:solidFill>
                  <a:srgbClr val="050505"/>
                </a:solidFill>
                <a:effectLst/>
                <a:latin typeface="Meiryo UI" panose="020B0604030504040204" pitchFamily="50" charset="-128"/>
                <a:ea typeface="Meiryo UI" panose="020B0604030504040204" pitchFamily="50" charset="-128"/>
              </a:rPr>
              <a:t>E</a:t>
            </a:r>
            <a:r>
              <a:rPr lang="ja-JP" altLang="en-US" sz="1400" b="0" i="0">
                <a:solidFill>
                  <a:srgbClr val="050505"/>
                </a:solidFill>
                <a:effectLst/>
                <a:latin typeface="Meiryo UI" panose="020B0604030504040204" pitchFamily="50" charset="-128"/>
                <a:ea typeface="Meiryo UI" panose="020B0604030504040204" pitchFamily="50" charset="-128"/>
              </a:rPr>
              <a:t>ゴールドラット著ザ・チョイス：「何々だから」という理由を耳にするとき、特にその理由に抽象的な物が含まれている時は、注意しなければならない。抽象的なものは、その存在さえ疑ってかからないといけない。具体化し、その原因から引き起こされる別の結果が思いついたら、今度はそれが実際に存在しているのか確認してみる。これには、ほとんどの場合一、二秒程度で済む。                                                                                                                                </a:t>
            </a:r>
            <a:r>
              <a:rPr lang="ja-JP" altLang="en-US" sz="1400" b="1"/>
              <a:t>https://a-lab.jp/</a:t>
            </a:r>
          </a:p>
        </p:txBody>
      </p:sp>
      <p:sp>
        <p:nvSpPr>
          <p:cNvPr id="31" name="矢印: 右 30">
            <a:extLst>
              <a:ext uri="{FF2B5EF4-FFF2-40B4-BE49-F238E27FC236}">
                <a16:creationId xmlns:a16="http://schemas.microsoft.com/office/drawing/2014/main" id="{6147A599-D623-4DF7-8553-42834B909909}"/>
              </a:ext>
            </a:extLst>
          </p:cNvPr>
          <p:cNvSpPr/>
          <p:nvPr/>
        </p:nvSpPr>
        <p:spPr>
          <a:xfrm>
            <a:off x="11592931" y="2886146"/>
            <a:ext cx="513690" cy="1151749"/>
          </a:xfrm>
          <a:prstGeom prst="rightArrow">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3F91DFC-614C-436B-9B22-983194BCA131}"/>
              </a:ext>
            </a:extLst>
          </p:cNvPr>
          <p:cNvSpPr txBox="1">
            <a:spLocks noChangeArrowheads="1"/>
          </p:cNvSpPr>
          <p:nvPr/>
        </p:nvSpPr>
        <p:spPr bwMode="auto">
          <a:xfrm>
            <a:off x="8523214" y="3951961"/>
            <a:ext cx="141577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n"/>
              <a:defRPr kumimoji="1" sz="2800">
                <a:solidFill>
                  <a:srgbClr val="000066"/>
                </a:solidFill>
                <a:latin typeface="ＭＳ Ｐゴシック" panose="020B0600070205080204" pitchFamily="50" charset="-128"/>
                <a:ea typeface="ＭＳ Ｐゴシック" panose="020B0600070205080204" pitchFamily="50" charset="-128"/>
              </a:defRPr>
            </a:lvl1pPr>
            <a:lvl2pPr marL="742950" indent="-285750">
              <a:spcBef>
                <a:spcPts val="1200"/>
              </a:spcBef>
              <a:buClr>
                <a:srgbClr val="FF9900"/>
              </a:buClr>
              <a:buFont typeface="Wingdings" panose="05000000000000000000" pitchFamily="2" charset="2"/>
              <a:buChar char="p"/>
              <a:defRPr kumimoji="1" sz="2400">
                <a:solidFill>
                  <a:srgbClr val="000066"/>
                </a:solidFill>
                <a:latin typeface="ＭＳ Ｐゴシック" panose="020B0600070205080204" pitchFamily="50" charset="-128"/>
                <a:ea typeface="ＭＳ Ｐゴシック" panose="020B0600070205080204" pitchFamily="50" charset="-128"/>
              </a:defRPr>
            </a:lvl2pPr>
            <a:lvl3pPr marL="1143000" indent="-228600">
              <a:spcBef>
                <a:spcPts val="1200"/>
              </a:spcBef>
              <a:buClr>
                <a:srgbClr val="FF9900"/>
              </a:buClr>
              <a:buFont typeface="Arial" panose="020B0604020202020204" pitchFamily="34" charset="0"/>
              <a:buChar char="•"/>
              <a:defRPr kumimoji="1" sz="2000">
                <a:solidFill>
                  <a:srgbClr val="000066"/>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9pPr>
          </a:lstStyle>
          <a:p>
            <a:pPr eaLnBrk="1" hangingPunct="1">
              <a:spcBef>
                <a:spcPct val="0"/>
              </a:spcBef>
              <a:buClrTx/>
              <a:buFontTx/>
              <a:buNone/>
            </a:pPr>
            <a:r>
              <a:rPr lang="ja-JP" altLang="en-US" sz="9600">
                <a:solidFill>
                  <a:srgbClr val="FF0000"/>
                </a:solidFill>
                <a:latin typeface="Arial" panose="020B0604020202020204" pitchFamily="34" charset="0"/>
              </a:rPr>
              <a:t>？</a:t>
            </a:r>
          </a:p>
        </p:txBody>
      </p:sp>
    </p:spTree>
    <p:extLst>
      <p:ext uri="{BB962C8B-B14F-4D97-AF65-F5344CB8AC3E}">
        <p14:creationId xmlns:p14="http://schemas.microsoft.com/office/powerpoint/2010/main" val="250847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赤 × 白の背景のマーク アイコンのフラットなデザイン スタイルのベクトル イラスト。 のイラスト素材・ベクタ - . Image 85923994.">
            <a:extLst>
              <a:ext uri="{FF2B5EF4-FFF2-40B4-BE49-F238E27FC236}">
                <a16:creationId xmlns:a16="http://schemas.microsoft.com/office/drawing/2014/main" id="{5CA0C1C1-1273-4EB0-BDC0-27D4662054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9648" y="3103864"/>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4">
            <a:extLst>
              <a:ext uri="{FF2B5EF4-FFF2-40B4-BE49-F238E27FC236}">
                <a16:creationId xmlns:a16="http://schemas.microsoft.com/office/drawing/2014/main" id="{4FD84C7E-1CE5-4F0E-B186-427CDF28279E}"/>
              </a:ext>
            </a:extLst>
          </p:cNvPr>
          <p:cNvSpPr/>
          <p:nvPr/>
        </p:nvSpPr>
        <p:spPr>
          <a:xfrm>
            <a:off x="9460569" y="1313910"/>
            <a:ext cx="2143125" cy="1160350"/>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5" name="角丸四角形 24">
            <a:extLst>
              <a:ext uri="{FF2B5EF4-FFF2-40B4-BE49-F238E27FC236}">
                <a16:creationId xmlns:a16="http://schemas.microsoft.com/office/drawing/2014/main" id="{1514F368-F96D-4236-A5D8-BE3C31F0C853}"/>
              </a:ext>
            </a:extLst>
          </p:cNvPr>
          <p:cNvSpPr/>
          <p:nvPr/>
        </p:nvSpPr>
        <p:spPr>
          <a:xfrm>
            <a:off x="9457118" y="2953052"/>
            <a:ext cx="2143126" cy="1414163"/>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6" name="直線矢印コネクタ 5">
            <a:extLst>
              <a:ext uri="{FF2B5EF4-FFF2-40B4-BE49-F238E27FC236}">
                <a16:creationId xmlns:a16="http://schemas.microsoft.com/office/drawing/2014/main" id="{80694363-AD26-41C6-9D16-079CBDC12B57}"/>
              </a:ext>
            </a:extLst>
          </p:cNvPr>
          <p:cNvCxnSpPr>
            <a:cxnSpLocks/>
            <a:stCxn id="5" idx="0"/>
            <a:endCxn id="3" idx="2"/>
          </p:cNvCxnSpPr>
          <p:nvPr/>
        </p:nvCxnSpPr>
        <p:spPr>
          <a:xfrm flipV="1">
            <a:off x="10528681" y="2474260"/>
            <a:ext cx="3451" cy="478792"/>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8" name="角丸四角形 24">
            <a:extLst>
              <a:ext uri="{FF2B5EF4-FFF2-40B4-BE49-F238E27FC236}">
                <a16:creationId xmlns:a16="http://schemas.microsoft.com/office/drawing/2014/main" id="{2A2645B2-0E67-4EE1-BF67-35D35DE0DECB}"/>
              </a:ext>
            </a:extLst>
          </p:cNvPr>
          <p:cNvSpPr/>
          <p:nvPr/>
        </p:nvSpPr>
        <p:spPr>
          <a:xfrm>
            <a:off x="3942687" y="1355171"/>
            <a:ext cx="1972640" cy="118944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0" name="角丸四角形 24">
            <a:extLst>
              <a:ext uri="{FF2B5EF4-FFF2-40B4-BE49-F238E27FC236}">
                <a16:creationId xmlns:a16="http://schemas.microsoft.com/office/drawing/2014/main" id="{782E840E-3091-4FD2-AEEE-6937541F4332}"/>
              </a:ext>
            </a:extLst>
          </p:cNvPr>
          <p:cNvSpPr/>
          <p:nvPr/>
        </p:nvSpPr>
        <p:spPr>
          <a:xfrm>
            <a:off x="3971233" y="2953052"/>
            <a:ext cx="1934993" cy="1403492"/>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1" name="直線矢印コネクタ 10">
            <a:extLst>
              <a:ext uri="{FF2B5EF4-FFF2-40B4-BE49-F238E27FC236}">
                <a16:creationId xmlns:a16="http://schemas.microsoft.com/office/drawing/2014/main" id="{BD397811-0636-4725-8C16-1675826CB3A5}"/>
              </a:ext>
            </a:extLst>
          </p:cNvPr>
          <p:cNvCxnSpPr>
            <a:cxnSpLocks/>
            <a:stCxn id="10" idx="0"/>
            <a:endCxn id="8" idx="2"/>
          </p:cNvCxnSpPr>
          <p:nvPr/>
        </p:nvCxnSpPr>
        <p:spPr>
          <a:xfrm flipH="1" flipV="1">
            <a:off x="4929007" y="2544617"/>
            <a:ext cx="9723" cy="408435"/>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12" name="角丸四角形 24">
            <a:extLst>
              <a:ext uri="{FF2B5EF4-FFF2-40B4-BE49-F238E27FC236}">
                <a16:creationId xmlns:a16="http://schemas.microsoft.com/office/drawing/2014/main" id="{E2C63A2D-5FBB-4463-B4A0-5CC2E0F16762}"/>
              </a:ext>
            </a:extLst>
          </p:cNvPr>
          <p:cNvSpPr/>
          <p:nvPr/>
        </p:nvSpPr>
        <p:spPr>
          <a:xfrm>
            <a:off x="6334964" y="2045556"/>
            <a:ext cx="2104542" cy="165937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13" name="直線矢印コネクタ 12">
            <a:extLst>
              <a:ext uri="{FF2B5EF4-FFF2-40B4-BE49-F238E27FC236}">
                <a16:creationId xmlns:a16="http://schemas.microsoft.com/office/drawing/2014/main" id="{7551FCAD-5173-4550-BE38-967B381B7BD0}"/>
              </a:ext>
            </a:extLst>
          </p:cNvPr>
          <p:cNvCxnSpPr>
            <a:cxnSpLocks/>
            <a:stCxn id="42" idx="0"/>
            <a:endCxn id="12" idx="2"/>
          </p:cNvCxnSpPr>
          <p:nvPr/>
        </p:nvCxnSpPr>
        <p:spPr>
          <a:xfrm flipV="1">
            <a:off x="4940470" y="3704932"/>
            <a:ext cx="2446765" cy="1188777"/>
          </a:xfrm>
          <a:prstGeom prst="straightConnector1">
            <a:avLst/>
          </a:prstGeom>
          <a:ln w="12700">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1F16C20E-4FB7-495D-837B-D2A939780CCF}"/>
              </a:ext>
            </a:extLst>
          </p:cNvPr>
          <p:cNvCxnSpPr>
            <a:cxnSpLocks/>
            <a:stCxn id="3" idx="1"/>
            <a:endCxn id="33" idx="1"/>
          </p:cNvCxnSpPr>
          <p:nvPr/>
        </p:nvCxnSpPr>
        <p:spPr>
          <a:xfrm rot="10800000" flipH="1" flipV="1">
            <a:off x="9460568" y="1894085"/>
            <a:ext cx="1453" cy="3721536"/>
          </a:xfrm>
          <a:prstGeom prst="bentConnector3">
            <a:avLst>
              <a:gd name="adj1" fmla="val -15732966"/>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341B8C7-6808-4E8D-86C9-40B8EDE0C026}"/>
              </a:ext>
            </a:extLst>
          </p:cNvPr>
          <p:cNvSpPr txBox="1"/>
          <p:nvPr/>
        </p:nvSpPr>
        <p:spPr>
          <a:xfrm>
            <a:off x="190500" y="133871"/>
            <a:ext cx="8448674" cy="923330"/>
          </a:xfrm>
          <a:prstGeom prst="rect">
            <a:avLst/>
          </a:prstGeom>
          <a:noFill/>
          <a:ln>
            <a:noFill/>
          </a:ln>
        </p:spPr>
        <p:txBody>
          <a:bodyPr wrap="square" rtlCol="0">
            <a:spAutoFit/>
          </a:bodyPr>
          <a:lstStyle/>
          <a:p>
            <a:pPr algn="ctr"/>
            <a:r>
              <a:rPr kumimoji="1" lang="en-US" altLang="ja-JP" sz="3200" b="0" i="1" u="sng">
                <a:solidFill>
                  <a:srgbClr val="050505"/>
                </a:solidFill>
                <a:effectLst/>
                <a:latin typeface="Meiryo UI" panose="020B0604030504040204" pitchFamily="50" charset="-128"/>
                <a:ea typeface="Meiryo UI" panose="020B0604030504040204" pitchFamily="50" charset="-128"/>
              </a:rPr>
              <a:t>FakeBustersSheet</a:t>
            </a:r>
            <a:r>
              <a:rPr kumimoji="1" lang="ja-JP" altLang="en-US" sz="3600" b="0" i="1" u="sng">
                <a:solidFill>
                  <a:srgbClr val="050505"/>
                </a:solidFill>
                <a:effectLst/>
                <a:latin typeface="Meiryo UI" panose="020B0604030504040204" pitchFamily="50" charset="-128"/>
                <a:ea typeface="Meiryo UI" panose="020B0604030504040204" pitchFamily="50" charset="-128"/>
              </a:rPr>
              <a:t>　</a:t>
            </a: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a:p>
            <a:pPr algn="ctr"/>
            <a:r>
              <a:rPr kumimoji="1" lang="ja-JP" altLang="en-US" sz="1600" b="0" i="1" u="sng">
                <a:solidFill>
                  <a:srgbClr val="050505"/>
                </a:solidFill>
                <a:effectLst/>
                <a:latin typeface="Meiryo UI" panose="020B0604030504040204" pitchFamily="50" charset="-128"/>
                <a:ea typeface="Meiryo UI" panose="020B0604030504040204" pitchFamily="50" charset="-128"/>
              </a:rPr>
              <a:t>以下の主張を具体化して反証し、新たな仮説を立てよ</a:t>
            </a:r>
          </a:p>
        </p:txBody>
      </p:sp>
      <p:sp>
        <p:nvSpPr>
          <p:cNvPr id="17" name="吹き出し: 角を丸めた四角形 16">
            <a:extLst>
              <a:ext uri="{FF2B5EF4-FFF2-40B4-BE49-F238E27FC236}">
                <a16:creationId xmlns:a16="http://schemas.microsoft.com/office/drawing/2014/main" id="{ECD6AB31-39F1-4835-B873-EDEA01DF747D}"/>
              </a:ext>
            </a:extLst>
          </p:cNvPr>
          <p:cNvSpPr/>
          <p:nvPr/>
        </p:nvSpPr>
        <p:spPr>
          <a:xfrm>
            <a:off x="6442114" y="4708414"/>
            <a:ext cx="1993190" cy="1725244"/>
          </a:xfrm>
          <a:prstGeom prst="wedgeRoundRectCallout">
            <a:avLst>
              <a:gd name="adj1" fmla="val 13666"/>
              <a:gd name="adj2" fmla="val -120506"/>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eiryo UI" panose="020B0604030504040204" pitchFamily="50" charset="-128"/>
                <a:ea typeface="Meiryo UI" panose="020B0604030504040204" pitchFamily="50" charset="-128"/>
              </a:rPr>
              <a:t>これが実際に存在するか観察せよ、存在していなければこのロジックは偽</a:t>
            </a:r>
          </a:p>
        </p:txBody>
      </p:sp>
      <p:sp>
        <p:nvSpPr>
          <p:cNvPr id="22" name="テキスト ボックス 21">
            <a:extLst>
              <a:ext uri="{FF2B5EF4-FFF2-40B4-BE49-F238E27FC236}">
                <a16:creationId xmlns:a16="http://schemas.microsoft.com/office/drawing/2014/main" id="{01A61C8B-981A-4675-820C-8136E424807D}"/>
              </a:ext>
            </a:extLst>
          </p:cNvPr>
          <p:cNvSpPr txBox="1"/>
          <p:nvPr/>
        </p:nvSpPr>
        <p:spPr>
          <a:xfrm>
            <a:off x="9022975" y="14265"/>
            <a:ext cx="3169025" cy="584775"/>
          </a:xfrm>
          <a:prstGeom prst="rect">
            <a:avLst/>
          </a:prstGeom>
          <a:solidFill>
            <a:schemeClr val="accent4">
              <a:lumMod val="40000"/>
              <a:lumOff val="60000"/>
            </a:schemeClr>
          </a:solidFill>
          <a:ln>
            <a:noFill/>
          </a:ln>
        </p:spPr>
        <p:txBody>
          <a:bodyPr wrap="square">
            <a:spAutoFit/>
          </a:bodyPr>
          <a:lstStyle/>
          <a:p>
            <a:r>
              <a:rPr lang="en-US" altLang="ja-JP" sz="1600" b="1">
                <a:latin typeface="Meiryo UI" panose="020B0604030504040204" pitchFamily="50" charset="-128"/>
                <a:ea typeface="Meiryo UI" panose="020B0604030504040204" pitchFamily="50" charset="-128"/>
              </a:rPr>
              <a:t>CLR7:</a:t>
            </a:r>
            <a:r>
              <a:rPr lang="ja-JP" altLang="en-US" sz="1600" b="1">
                <a:latin typeface="Meiryo UI" panose="020B0604030504040204" pitchFamily="50" charset="-128"/>
                <a:ea typeface="Meiryo UI" panose="020B0604030504040204" pitchFamily="50" charset="-128"/>
              </a:rPr>
              <a:t>予見される結果の検証predicted effect reservation</a:t>
            </a:r>
          </a:p>
        </p:txBody>
      </p:sp>
      <p:sp>
        <p:nvSpPr>
          <p:cNvPr id="24" name="テキスト ボックス 23">
            <a:extLst>
              <a:ext uri="{FF2B5EF4-FFF2-40B4-BE49-F238E27FC236}">
                <a16:creationId xmlns:a16="http://schemas.microsoft.com/office/drawing/2014/main" id="{D7F940FF-1F41-4182-86DB-E0F09B585DF4}"/>
              </a:ext>
            </a:extLst>
          </p:cNvPr>
          <p:cNvSpPr txBox="1"/>
          <p:nvPr/>
        </p:nvSpPr>
        <p:spPr>
          <a:xfrm>
            <a:off x="190500" y="743215"/>
            <a:ext cx="11887466" cy="369332"/>
          </a:xfrm>
          <a:prstGeom prst="rect">
            <a:avLst/>
          </a:prstGeom>
          <a:solidFill>
            <a:schemeClr val="accent2">
              <a:lumMod val="20000"/>
              <a:lumOff val="80000"/>
            </a:schemeClr>
          </a:solidFill>
          <a:ln w="25400">
            <a:solidFill>
              <a:schemeClr val="tx1"/>
            </a:solidFill>
          </a:ln>
        </p:spPr>
        <p:txBody>
          <a:bodyPr wrap="square">
            <a:spAutoFit/>
          </a:bodyPr>
          <a:lstStyle/>
          <a:p>
            <a:r>
              <a:rPr lang="ja-JP" altLang="en-US" b="1" i="0">
                <a:solidFill>
                  <a:srgbClr val="000000"/>
                </a:solidFill>
                <a:effectLst/>
                <a:latin typeface="メイリオ" panose="020B0604030504040204" pitchFamily="50" charset="-128"/>
                <a:ea typeface="メイリオ" panose="020B0604030504040204" pitchFamily="50" charset="-128"/>
              </a:rPr>
              <a:t>主張：</a:t>
            </a:r>
            <a:endParaRPr lang="ja-JP" altLang="en-US" b="1"/>
          </a:p>
        </p:txBody>
      </p:sp>
      <p:sp>
        <p:nvSpPr>
          <p:cNvPr id="27" name="角丸四角形 24">
            <a:extLst>
              <a:ext uri="{FF2B5EF4-FFF2-40B4-BE49-F238E27FC236}">
                <a16:creationId xmlns:a16="http://schemas.microsoft.com/office/drawing/2014/main" id="{E88A2893-3185-4A3E-8C28-DFD9B6880A3D}"/>
              </a:ext>
            </a:extLst>
          </p:cNvPr>
          <p:cNvSpPr/>
          <p:nvPr/>
        </p:nvSpPr>
        <p:spPr>
          <a:xfrm>
            <a:off x="644813" y="1341725"/>
            <a:ext cx="2159321" cy="1151750"/>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28" name="角丸四角形 24">
            <a:extLst>
              <a:ext uri="{FF2B5EF4-FFF2-40B4-BE49-F238E27FC236}">
                <a16:creationId xmlns:a16="http://schemas.microsoft.com/office/drawing/2014/main" id="{B97F71A4-1F60-4E0D-88CD-F8A29B4B4C1D}"/>
              </a:ext>
            </a:extLst>
          </p:cNvPr>
          <p:cNvSpPr/>
          <p:nvPr/>
        </p:nvSpPr>
        <p:spPr>
          <a:xfrm>
            <a:off x="656015" y="3033499"/>
            <a:ext cx="2148119" cy="1279015"/>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088DF6D6-B914-4E90-B89E-1FAC9A43F83F}"/>
              </a:ext>
            </a:extLst>
          </p:cNvPr>
          <p:cNvCxnSpPr>
            <a:cxnSpLocks/>
            <a:stCxn id="28" idx="0"/>
            <a:endCxn id="27" idx="2"/>
          </p:cNvCxnSpPr>
          <p:nvPr/>
        </p:nvCxnSpPr>
        <p:spPr>
          <a:xfrm flipH="1" flipV="1">
            <a:off x="1724474" y="2493475"/>
            <a:ext cx="5601" cy="540024"/>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30" name="コネクタ: カギ線 29">
            <a:extLst>
              <a:ext uri="{FF2B5EF4-FFF2-40B4-BE49-F238E27FC236}">
                <a16:creationId xmlns:a16="http://schemas.microsoft.com/office/drawing/2014/main" id="{2955AD5E-413F-409F-98E7-8A88DEEADA0A}"/>
              </a:ext>
            </a:extLst>
          </p:cNvPr>
          <p:cNvCxnSpPr>
            <a:cxnSpLocks/>
            <a:stCxn id="27" idx="1"/>
            <a:endCxn id="57" idx="1"/>
          </p:cNvCxnSpPr>
          <p:nvPr/>
        </p:nvCxnSpPr>
        <p:spPr>
          <a:xfrm rot="10800000" flipV="1">
            <a:off x="639031" y="1917599"/>
            <a:ext cx="5782" cy="3669239"/>
          </a:xfrm>
          <a:prstGeom prst="bentConnector3">
            <a:avLst>
              <a:gd name="adj1" fmla="val 4053649"/>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F7D84CA-BED3-45E0-B99E-B9850D535D60}"/>
              </a:ext>
            </a:extLst>
          </p:cNvPr>
          <p:cNvSpPr/>
          <p:nvPr/>
        </p:nvSpPr>
        <p:spPr>
          <a:xfrm>
            <a:off x="190500" y="1148282"/>
            <a:ext cx="2930635" cy="557584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BDF4DDC7-D0E2-47C2-97E4-52C28CB81388}"/>
              </a:ext>
            </a:extLst>
          </p:cNvPr>
          <p:cNvSpPr/>
          <p:nvPr/>
        </p:nvSpPr>
        <p:spPr>
          <a:xfrm>
            <a:off x="3121136" y="1148281"/>
            <a:ext cx="5770553" cy="55758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8E775C5E-0D01-498C-8CF2-CEEEDA263695}"/>
              </a:ext>
            </a:extLst>
          </p:cNvPr>
          <p:cNvSpPr/>
          <p:nvPr/>
        </p:nvSpPr>
        <p:spPr>
          <a:xfrm>
            <a:off x="8859144" y="1148280"/>
            <a:ext cx="3218824" cy="557584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3" name="角丸四角形 24">
            <a:extLst>
              <a:ext uri="{FF2B5EF4-FFF2-40B4-BE49-F238E27FC236}">
                <a16:creationId xmlns:a16="http://schemas.microsoft.com/office/drawing/2014/main" id="{BBE59C95-94BB-43D8-BC58-1695BA01A5A8}"/>
              </a:ext>
            </a:extLst>
          </p:cNvPr>
          <p:cNvSpPr/>
          <p:nvPr/>
        </p:nvSpPr>
        <p:spPr>
          <a:xfrm>
            <a:off x="9462022" y="4935723"/>
            <a:ext cx="2143126" cy="135979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34" name="直線矢印コネクタ 33">
            <a:extLst>
              <a:ext uri="{FF2B5EF4-FFF2-40B4-BE49-F238E27FC236}">
                <a16:creationId xmlns:a16="http://schemas.microsoft.com/office/drawing/2014/main" id="{EB18C3C4-505F-40E3-9785-7E29714CAE8E}"/>
              </a:ext>
            </a:extLst>
          </p:cNvPr>
          <p:cNvCxnSpPr>
            <a:cxnSpLocks/>
            <a:stCxn id="33" idx="0"/>
          </p:cNvCxnSpPr>
          <p:nvPr/>
        </p:nvCxnSpPr>
        <p:spPr>
          <a:xfrm flipV="1">
            <a:off x="10533585" y="4464424"/>
            <a:ext cx="8910" cy="471299"/>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42" name="角丸四角形 24">
            <a:extLst>
              <a:ext uri="{FF2B5EF4-FFF2-40B4-BE49-F238E27FC236}">
                <a16:creationId xmlns:a16="http://schemas.microsoft.com/office/drawing/2014/main" id="{F03A81DD-4E34-4DAA-8CF4-0172EF890B44}"/>
              </a:ext>
            </a:extLst>
          </p:cNvPr>
          <p:cNvSpPr/>
          <p:nvPr/>
        </p:nvSpPr>
        <p:spPr>
          <a:xfrm>
            <a:off x="3972973" y="4893709"/>
            <a:ext cx="1934993" cy="1403492"/>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22250D8F-61C7-4B1D-AAF7-D0B35E51FCC5}"/>
              </a:ext>
            </a:extLst>
          </p:cNvPr>
          <p:cNvCxnSpPr>
            <a:cxnSpLocks/>
            <a:stCxn id="42" idx="0"/>
            <a:endCxn id="10" idx="2"/>
          </p:cNvCxnSpPr>
          <p:nvPr/>
        </p:nvCxnSpPr>
        <p:spPr>
          <a:xfrm flipH="1" flipV="1">
            <a:off x="4938730" y="4356544"/>
            <a:ext cx="1740" cy="537165"/>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7" name="角丸四角形 24">
            <a:extLst>
              <a:ext uri="{FF2B5EF4-FFF2-40B4-BE49-F238E27FC236}">
                <a16:creationId xmlns:a16="http://schemas.microsoft.com/office/drawing/2014/main" id="{4C22F0DC-1CBA-403A-8E11-E5109DCC8EBB}"/>
              </a:ext>
            </a:extLst>
          </p:cNvPr>
          <p:cNvSpPr/>
          <p:nvPr/>
        </p:nvSpPr>
        <p:spPr>
          <a:xfrm>
            <a:off x="639031" y="4876477"/>
            <a:ext cx="2148119" cy="1420724"/>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60" name="直線矢印コネクタ 59">
            <a:extLst>
              <a:ext uri="{FF2B5EF4-FFF2-40B4-BE49-F238E27FC236}">
                <a16:creationId xmlns:a16="http://schemas.microsoft.com/office/drawing/2014/main" id="{ED7E0A05-4075-4EAB-AEC7-4E24548DB210}"/>
              </a:ext>
            </a:extLst>
          </p:cNvPr>
          <p:cNvCxnSpPr>
            <a:cxnSpLocks/>
            <a:stCxn id="57" idx="0"/>
          </p:cNvCxnSpPr>
          <p:nvPr/>
        </p:nvCxnSpPr>
        <p:spPr>
          <a:xfrm flipH="1" flipV="1">
            <a:off x="1707776" y="4410635"/>
            <a:ext cx="5315" cy="465842"/>
          </a:xfrm>
          <a:prstGeom prst="straightConnector1">
            <a:avLst/>
          </a:prstGeom>
          <a:ln>
            <a:solidFill>
              <a:srgbClr val="000066"/>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656AE38E-8238-4B9B-8691-163DBBA0ABEF}"/>
              </a:ext>
            </a:extLst>
          </p:cNvPr>
          <p:cNvCxnSpPr>
            <a:cxnSpLocks/>
          </p:cNvCxnSpPr>
          <p:nvPr/>
        </p:nvCxnSpPr>
        <p:spPr>
          <a:xfrm rot="10800000" flipH="1" flipV="1">
            <a:off x="3876586" y="2069999"/>
            <a:ext cx="34559" cy="3669239"/>
          </a:xfrm>
          <a:prstGeom prst="bentConnector3">
            <a:avLst>
              <a:gd name="adj1" fmla="val -661477"/>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2" name="矢印: 右 71">
            <a:extLst>
              <a:ext uri="{FF2B5EF4-FFF2-40B4-BE49-F238E27FC236}">
                <a16:creationId xmlns:a16="http://schemas.microsoft.com/office/drawing/2014/main" id="{D4EF28BD-4B7B-4E3D-A8E8-413F080B6565}"/>
              </a:ext>
            </a:extLst>
          </p:cNvPr>
          <p:cNvSpPr/>
          <p:nvPr/>
        </p:nvSpPr>
        <p:spPr>
          <a:xfrm>
            <a:off x="8626426" y="2912622"/>
            <a:ext cx="513690" cy="1151749"/>
          </a:xfrm>
          <a:prstGeom prst="rightArrow">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73" name="矢印: 右 72">
            <a:extLst>
              <a:ext uri="{FF2B5EF4-FFF2-40B4-BE49-F238E27FC236}">
                <a16:creationId xmlns:a16="http://schemas.microsoft.com/office/drawing/2014/main" id="{54220320-C1C0-4D17-8BF8-981CE91E188E}"/>
              </a:ext>
            </a:extLst>
          </p:cNvPr>
          <p:cNvSpPr/>
          <p:nvPr/>
        </p:nvSpPr>
        <p:spPr>
          <a:xfrm>
            <a:off x="2969860" y="3078923"/>
            <a:ext cx="513690" cy="1151749"/>
          </a:xfrm>
          <a:prstGeom prst="right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74" name="矢印: 右 73">
            <a:extLst>
              <a:ext uri="{FF2B5EF4-FFF2-40B4-BE49-F238E27FC236}">
                <a16:creationId xmlns:a16="http://schemas.microsoft.com/office/drawing/2014/main" id="{47676F8F-531D-4A5A-8F45-F1447DDAC22D}"/>
              </a:ext>
            </a:extLst>
          </p:cNvPr>
          <p:cNvSpPr/>
          <p:nvPr/>
        </p:nvSpPr>
        <p:spPr>
          <a:xfrm>
            <a:off x="11687060" y="2886146"/>
            <a:ext cx="513690" cy="1151749"/>
          </a:xfrm>
          <a:prstGeom prst="rightArrow">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3C82464C-64BF-41B8-BA71-90DDB9F3EB08}"/>
              </a:ext>
            </a:extLst>
          </p:cNvPr>
          <p:cNvSpPr txBox="1">
            <a:spLocks noChangeArrowheads="1"/>
          </p:cNvSpPr>
          <p:nvPr/>
        </p:nvSpPr>
        <p:spPr bwMode="auto">
          <a:xfrm>
            <a:off x="8514952" y="4760841"/>
            <a:ext cx="141577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9900"/>
              </a:buClr>
              <a:buFont typeface="Wingdings" panose="05000000000000000000" pitchFamily="2" charset="2"/>
              <a:buChar char="n"/>
              <a:defRPr kumimoji="1" sz="2800">
                <a:solidFill>
                  <a:srgbClr val="000066"/>
                </a:solidFill>
                <a:latin typeface="ＭＳ Ｐゴシック" panose="020B0600070205080204" pitchFamily="50" charset="-128"/>
                <a:ea typeface="ＭＳ Ｐゴシック" panose="020B0600070205080204" pitchFamily="50" charset="-128"/>
              </a:defRPr>
            </a:lvl1pPr>
            <a:lvl2pPr marL="742950" indent="-285750">
              <a:spcBef>
                <a:spcPts val="1200"/>
              </a:spcBef>
              <a:buClr>
                <a:srgbClr val="FF9900"/>
              </a:buClr>
              <a:buFont typeface="Wingdings" panose="05000000000000000000" pitchFamily="2" charset="2"/>
              <a:buChar char="p"/>
              <a:defRPr kumimoji="1" sz="2400">
                <a:solidFill>
                  <a:srgbClr val="000066"/>
                </a:solidFill>
                <a:latin typeface="ＭＳ Ｐゴシック" panose="020B0600070205080204" pitchFamily="50" charset="-128"/>
                <a:ea typeface="ＭＳ Ｐゴシック" panose="020B0600070205080204" pitchFamily="50" charset="-128"/>
              </a:defRPr>
            </a:lvl2pPr>
            <a:lvl3pPr marL="1143000" indent="-228600">
              <a:spcBef>
                <a:spcPts val="1200"/>
              </a:spcBef>
              <a:buClr>
                <a:srgbClr val="FF9900"/>
              </a:buClr>
              <a:buFont typeface="Arial" panose="020B0604020202020204" pitchFamily="34" charset="0"/>
              <a:buChar char="•"/>
              <a:defRPr kumimoji="1" sz="2000">
                <a:solidFill>
                  <a:srgbClr val="000066"/>
                </a:solidFill>
                <a:latin typeface="ＭＳ Ｐゴシック" panose="020B0600070205080204" pitchFamily="50" charset="-128"/>
                <a:ea typeface="ＭＳ Ｐゴシック" panose="020B0600070205080204" pitchFamily="50" charset="-128"/>
              </a:defRPr>
            </a:lvl3pPr>
            <a:lvl4pPr marL="16002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4pPr>
            <a:lvl5pPr marL="2057400" indent="-228600">
              <a:spcBef>
                <a:spcPct val="20000"/>
              </a:spcBef>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a:solidFill>
                  <a:srgbClr val="000066"/>
                </a:solidFill>
                <a:latin typeface="ＭＳ Ｐゴシック" panose="020B0600070205080204" pitchFamily="50" charset="-128"/>
                <a:ea typeface="ＭＳ Ｐゴシック" panose="020B0600070205080204" pitchFamily="50" charset="-128"/>
              </a:defRPr>
            </a:lvl9pPr>
          </a:lstStyle>
          <a:p>
            <a:pPr eaLnBrk="1" hangingPunct="1">
              <a:spcBef>
                <a:spcPct val="0"/>
              </a:spcBef>
              <a:buClrTx/>
              <a:buFontTx/>
              <a:buNone/>
            </a:pPr>
            <a:r>
              <a:rPr lang="ja-JP" altLang="en-US" sz="9600">
                <a:solidFill>
                  <a:srgbClr val="FF0000"/>
                </a:solidFill>
                <a:latin typeface="Arial" panose="020B0604020202020204" pitchFamily="34" charset="0"/>
              </a:rPr>
              <a:t>？</a:t>
            </a:r>
          </a:p>
        </p:txBody>
      </p:sp>
      <p:sp>
        <p:nvSpPr>
          <p:cNvPr id="36" name="テキスト ボックス 35">
            <a:extLst>
              <a:ext uri="{FF2B5EF4-FFF2-40B4-BE49-F238E27FC236}">
                <a16:creationId xmlns:a16="http://schemas.microsoft.com/office/drawing/2014/main" id="{51A9B6F1-D18D-42B4-85EC-CD6AEBE20876}"/>
              </a:ext>
            </a:extLst>
          </p:cNvPr>
          <p:cNvSpPr txBox="1"/>
          <p:nvPr/>
        </p:nvSpPr>
        <p:spPr>
          <a:xfrm>
            <a:off x="5877228" y="6447128"/>
            <a:ext cx="6109062" cy="276999"/>
          </a:xfrm>
          <a:prstGeom prst="rect">
            <a:avLst/>
          </a:prstGeom>
          <a:noFill/>
          <a:ln>
            <a:noFill/>
          </a:ln>
        </p:spPr>
        <p:txBody>
          <a:bodyPr wrap="square">
            <a:spAutoFit/>
          </a:bodyPr>
          <a:lstStyle/>
          <a:p>
            <a:pPr algn="r"/>
            <a:r>
              <a:rPr lang="ja-JP" altLang="en-US" sz="1200" b="1"/>
              <a:t>https://a-lab.jp/</a:t>
            </a:r>
            <a:endParaRPr lang="ja-JP" altLang="en-US" sz="1200"/>
          </a:p>
        </p:txBody>
      </p:sp>
    </p:spTree>
    <p:extLst>
      <p:ext uri="{BB962C8B-B14F-4D97-AF65-F5344CB8AC3E}">
        <p14:creationId xmlns:p14="http://schemas.microsoft.com/office/powerpoint/2010/main" val="39674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Effect transition="in" filter="fade">
                                      <p:cBhvr>
                                        <p:cTn id="7" dur="2000"/>
                                        <p:tgtEl>
                                          <p:spTgt spid="35"/>
                                        </p:tgtEl>
                                      </p:cBhvr>
                                    </p:animEffect>
                                    <p:anim calcmode="lin" valueType="num">
                                      <p:cBhvr>
                                        <p:cTn id="8" dur="2000" fill="hold"/>
                                        <p:tgtEl>
                                          <p:spTgt spid="35"/>
                                        </p:tgtEl>
                                        <p:attrNameLst>
                                          <p:attrName>ppt_w</p:attrName>
                                        </p:attrNameLst>
                                      </p:cBhvr>
                                      <p:tavLst>
                                        <p:tav tm="0" fmla="#ppt_w*sin(2.5*pi*$)">
                                          <p:val>
                                            <p:fltVal val="0"/>
                                          </p:val>
                                        </p:tav>
                                        <p:tav tm="100000">
                                          <p:val>
                                            <p:fltVal val="1"/>
                                          </p:val>
                                        </p:tav>
                                      </p:tavLst>
                                    </p:anim>
                                    <p:anim calcmode="lin" valueType="num">
                                      <p:cBhvr>
                                        <p:cTn id="9" dur="2000" fill="hold"/>
                                        <p:tgtEl>
                                          <p:spTgt spid="3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99"/>
        </a:solidFill>
      </a:spPr>
      <a:bodyPr rtlCol="0" anchor="ctr"/>
      <a:lstStyle>
        <a:defPPr algn="ctr">
          <a:defRPr kumimoji="1" b="1"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solidFill>
            <a:schemeClr val="tx1"/>
          </a:solidFill>
        </a:ln>
      </a:spPr>
      <a:bodyPr wrap="square">
        <a:spAutoFit/>
      </a:bodyPr>
      <a:lstStyle>
        <a:defPPr algn="l">
          <a:defRPr sz="1600" b="0" i="0" smtClean="0">
            <a:solidFill>
              <a:srgbClr val="050505"/>
            </a:solidFill>
            <a:effectLst/>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24393</TotalTime>
  <Words>1199</Words>
  <Application>Microsoft Office PowerPoint</Application>
  <PresentationFormat>ワイド画面</PresentationFormat>
  <Paragraphs>89</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UD新ゴ R JIS2004</vt:lpstr>
      <vt:lpstr>メイリオ</vt:lpstr>
      <vt:lpstr>游ゴシック</vt:lpstr>
      <vt:lpstr>游ゴシック Light</vt:lpstr>
      <vt:lpstr>Arial</vt:lpstr>
      <vt:lpstr>Arial Black</vt:lpstr>
      <vt:lpstr>Calibri</vt:lpstr>
      <vt:lpstr>Office テーマ</vt:lpstr>
      <vt:lpstr>TOC思考プロセスコース CLR7演習フォーマット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nishihara takashi</dc:creator>
  <cp:lastModifiedBy>西原隆</cp:lastModifiedBy>
  <cp:revision>341</cp:revision>
  <cp:lastPrinted>2022-01-12T00:48:25Z</cp:lastPrinted>
  <dcterms:created xsi:type="dcterms:W3CDTF">2021-10-21T02:47:37Z</dcterms:created>
  <dcterms:modified xsi:type="dcterms:W3CDTF">2022-01-17T00:16:44Z</dcterms:modified>
</cp:coreProperties>
</file>